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69" r:id="rId2"/>
    <p:sldId id="306" r:id="rId3"/>
    <p:sldId id="307" r:id="rId4"/>
    <p:sldId id="308" r:id="rId5"/>
    <p:sldId id="309" r:id="rId6"/>
    <p:sldId id="310" r:id="rId7"/>
    <p:sldId id="311" r:id="rId8"/>
    <p:sldId id="312" r:id="rId9"/>
    <p:sldId id="328" r:id="rId10"/>
    <p:sldId id="313" r:id="rId11"/>
    <p:sldId id="314" r:id="rId12"/>
    <p:sldId id="321" r:id="rId13"/>
    <p:sldId id="329" r:id="rId14"/>
    <p:sldId id="272" r:id="rId15"/>
    <p:sldId id="330" r:id="rId16"/>
    <p:sldId id="331" r:id="rId17"/>
    <p:sldId id="332" r:id="rId18"/>
    <p:sldId id="333" r:id="rId19"/>
    <p:sldId id="337" r:id="rId20"/>
    <p:sldId id="336" r:id="rId21"/>
    <p:sldId id="338" r:id="rId22"/>
    <p:sldId id="271" r:id="rId23"/>
    <p:sldId id="317" r:id="rId24"/>
    <p:sldId id="319" r:id="rId25"/>
    <p:sldId id="339" r:id="rId26"/>
    <p:sldId id="322" r:id="rId27"/>
    <p:sldId id="340" r:id="rId28"/>
    <p:sldId id="341" r:id="rId29"/>
    <p:sldId id="342" r:id="rId30"/>
    <p:sldId id="343" r:id="rId31"/>
    <p:sldId id="274" r:id="rId32"/>
    <p:sldId id="344" r:id="rId33"/>
    <p:sldId id="277" r:id="rId34"/>
    <p:sldId id="300" r:id="rId35"/>
    <p:sldId id="256" r:id="rId36"/>
    <p:sldId id="326" r:id="rId37"/>
    <p:sldId id="327" r:id="rId38"/>
    <p:sldId id="325" r:id="rId39"/>
    <p:sldId id="345" r:id="rId40"/>
    <p:sldId id="291" r:id="rId41"/>
    <p:sldId id="292" r:id="rId42"/>
    <p:sldId id="258" r:id="rId43"/>
    <p:sldId id="346" r:id="rId44"/>
    <p:sldId id="347" r:id="rId45"/>
    <p:sldId id="301" r:id="rId46"/>
    <p:sldId id="299" r:id="rId47"/>
    <p:sldId id="348" r:id="rId48"/>
    <p:sldId id="349" r:id="rId49"/>
    <p:sldId id="304" r:id="rId50"/>
    <p:sldId id="305" r:id="rId51"/>
    <p:sldId id="260" r:id="rId52"/>
    <p:sldId id="351" r:id="rId53"/>
    <p:sldId id="262" r:id="rId54"/>
    <p:sldId id="302" r:id="rId55"/>
    <p:sldId id="264" r:id="rId56"/>
    <p:sldId id="266" r:id="rId57"/>
    <p:sldId id="267" r:id="rId58"/>
    <p:sldId id="352" r:id="rId59"/>
    <p:sldId id="268" r:id="rId6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5498"/>
    <a:srgbClr val="76AADA"/>
    <a:srgbClr val="295BA3"/>
    <a:srgbClr val="7BC451"/>
    <a:srgbClr val="8E9567"/>
    <a:srgbClr val="98AFF7"/>
    <a:srgbClr val="EE8F92"/>
    <a:srgbClr val="D35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3638" autoAdjust="0"/>
  </p:normalViewPr>
  <p:slideViewPr>
    <p:cSldViewPr snapToGrid="0">
      <p:cViewPr varScale="1">
        <p:scale>
          <a:sx n="103" d="100"/>
          <a:sy n="103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C3666-9E0B-4770-B70A-4BDA64B3499D}" type="datetimeFigureOut">
              <a:rPr lang="zh-TW" altLang="en-US" smtClean="0"/>
              <a:t>2023/2/20</a:t>
            </a:fld>
            <a:endParaRPr lang="zh-TW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C90D1-8667-4266-8591-83888AF75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362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https://towardsdatascience.com/introduction-to-statistics-e9d72d818745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729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https://www.science.org/doi/10.1126/science.aac4716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https://www.nature. com/articles/s41562-016-0021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7571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https://www.science.org/doi/10.1126/science.aac4716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https://www.nature. com/articles/s41562-016-0021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079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https://www.science.org/doi/10.1126/science.aac4716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https://www.nature. com/articles/s41562-016-0021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2250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https://www.science.org/doi/10.1126/science.aac4716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https://www.nature. com/articles/s41562-016-0021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407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https://www.science.org/doi/10.1126/science.aac4716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https://www.nature. com/articles/s41562-016-0021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9222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https://www.science.org/doi/10.1126/science.aac4716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https://www.nature. com/articles/s41562-016-0021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36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https://www.science.org/doi/10.1126/science.aac4716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https://www.nature. com/articles/s41562-016-0021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7591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https://www.rforecology.com/post/a-simple-introduction-to-ggplot2/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文献来源：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https://journals.sagepub.com/doi/epub/10.1177/25152459221074654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74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代码修改自：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https://www.cedricscherer.com/2021/06/06/visualizing-distributions-with-raincloud-plots-and-how-to-create-them-with-ggplot2/#boxplot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6982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代码修改自：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https://www.cedricscherer.com/2021/06/06/visualizing-distributions-with-raincloud-plots-and-how-to-create-them-with-ggplot2/#boxplot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146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-US" altLang="zh-CN" sz="1200" dirty="0">
                <a:solidFill>
                  <a:schemeClr val="accent3"/>
                </a:solidFill>
              </a:rPr>
              <a:t>https://en.wikipedia.org/wiki/Big_data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379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代码修改自：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https://www.cedricscherer.com/2021/06/06/visualizing-distributions-with-raincloud-plots-and-how-to-create-them-with-ggplot2/#boxplot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500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代码修改自：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https://wilkelab.org/ggridges/articles/introduction.html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059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-US" altLang="zh-CN" sz="1200" dirty="0">
                <a:solidFill>
                  <a:schemeClr val="accent3"/>
                </a:solidFill>
              </a:rPr>
              <a:t>https://communicate-data-with-</a:t>
            </a:r>
            <a:r>
              <a:rPr kumimoji="1" lang="en-US" altLang="zh-CN" sz="1200" dirty="0" err="1">
                <a:solidFill>
                  <a:schemeClr val="accent3"/>
                </a:solidFill>
              </a:rPr>
              <a:t>r.netlify.app</a:t>
            </a:r>
            <a:r>
              <a:rPr kumimoji="1" lang="en-US" altLang="zh-CN" sz="1200" dirty="0">
                <a:solidFill>
                  <a:schemeClr val="accent3"/>
                </a:solidFill>
              </a:rPr>
              <a:t>/docs/</a:t>
            </a:r>
            <a:r>
              <a:rPr kumimoji="1" lang="en-US" altLang="zh-CN" sz="1200" dirty="0" err="1">
                <a:solidFill>
                  <a:schemeClr val="accent3"/>
                </a:solidFill>
              </a:rPr>
              <a:t>tidyverse</a:t>
            </a:r>
            <a:r>
              <a:rPr kumimoji="1" lang="en-US" altLang="zh-CN" sz="1200" dirty="0">
                <a:solidFill>
                  <a:schemeClr val="accent3"/>
                </a:solidFill>
              </a:rPr>
              <a:t>/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693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81479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3316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https://www.tiobe.com/tiobe-index/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06381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707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https://cn.nytimes.com/science/20220714/nasa-webb-telescope-images-galaxies/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6074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954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6812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https://journals.sagepub.com/doi/full/10.1177/09567976211040491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1759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https://www.nature.com/articles/s41467-019-10301-1/figures/8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98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-US" altLang="zh-CN" sz="1200" dirty="0">
                <a:solidFill>
                  <a:schemeClr val="accent3"/>
                </a:solidFill>
              </a:rPr>
              <a:t>twitter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433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https://www.science.org/doi/10.1126/science.aac4716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https://www.nature. com/articles/s41562-016-0021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7791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2023/2/20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05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2023/2/20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6430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2023/2/20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50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2023/2/20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327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2023/2/20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89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2023/2/20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421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2023/2/20</a:t>
            </a:fld>
            <a:endParaRPr lang="zh-TW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00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2023/2/20</a:t>
            </a:fld>
            <a:endParaRPr lang="zh-TW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17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2023/2/20</a:t>
            </a:fld>
            <a:endParaRPr lang="zh-TW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878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2023/2/20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354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2023/2/20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238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2E3A3-19EF-49CB-A5A0-B61BA1D7DEE5}" type="datetimeFigureOut">
              <a:rPr lang="zh-TW" altLang="en-US" smtClean="0"/>
              <a:t>2023/2/20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654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science.org/doi/10.1126/science.aac4716" TargetMode="Externa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5.png"/><Relationship Id="rId7" Type="http://schemas.openxmlformats.org/officeDocument/2006/relationships/image" Target="../media/image50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jpeg"/><Relationship Id="rId4" Type="http://schemas.openxmlformats.org/officeDocument/2006/relationships/image" Target="../media/image47.jpeg"/><Relationship Id="rId9" Type="http://schemas.openxmlformats.org/officeDocument/2006/relationships/image" Target="../media/image52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2AE2C4-61BD-A8C8-36A5-010107CF4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5657" y="868362"/>
            <a:ext cx="9742713" cy="23876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for Psychological Research:</a:t>
            </a:r>
            <a:b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Data Analysis to Publishing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4F1EC3-4294-1AF7-6B36-5894657C0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3602038"/>
            <a:ext cx="11756571" cy="1655762"/>
          </a:xfrm>
        </p:spPr>
        <p:txBody>
          <a:bodyPr/>
          <a:lstStyle/>
          <a:p>
            <a:r>
              <a:rPr lang="en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Instructor: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胡传鹏（博士）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Dr. Hu </a:t>
            </a:r>
            <a:r>
              <a:rPr lang="en" altLang="zh-CN" b="1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Chuan</a:t>
            </a:r>
            <a:r>
              <a:rPr lang="en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-Peng]</a:t>
            </a:r>
          </a:p>
          <a:p>
            <a:r>
              <a:rPr lang="zh-CN" alt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南京师范大学心理学院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School of Psychology, Nanjing Normal University]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54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数字化时代人类行为的一致性</a:t>
            </a:r>
            <a:endParaRPr kumimoji="1" lang="en-US" altLang="zh-CN" dirty="0"/>
          </a:p>
        </p:txBody>
      </p:sp>
      <p:pic>
        <p:nvPicPr>
          <p:cNvPr id="7" name="图片 6" descr="图形用户界面, 应用程序&#10;&#10;描述已自动生成">
            <a:extLst>
              <a:ext uri="{FF2B5EF4-FFF2-40B4-BE49-F238E27FC236}">
                <a16:creationId xmlns:a16="http://schemas.microsoft.com/office/drawing/2014/main" id="{E69936EF-8D3D-00C0-5BAC-1BA98709EA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6598" b="1084"/>
          <a:stretch/>
        </p:blipFill>
        <p:spPr>
          <a:xfrm>
            <a:off x="1891710" y="1644277"/>
            <a:ext cx="8611754" cy="3569446"/>
          </a:xfrm>
          <a:prstGeom prst="rect">
            <a:avLst/>
          </a:prstGeom>
        </p:spPr>
      </p:pic>
      <p:sp>
        <p:nvSpPr>
          <p:cNvPr id="2" name="矩形 7">
            <a:extLst>
              <a:ext uri="{FF2B5EF4-FFF2-40B4-BE49-F238E27FC236}">
                <a16:creationId xmlns:a16="http://schemas.microsoft.com/office/drawing/2014/main" id="{0CD5641A-3882-AEC6-11FD-81F44F787905}"/>
              </a:ext>
            </a:extLst>
          </p:cNvPr>
          <p:cNvSpPr/>
          <p:nvPr/>
        </p:nvSpPr>
        <p:spPr>
          <a:xfrm>
            <a:off x="94121" y="6418807"/>
            <a:ext cx="6103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Shaw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(2022) </a:t>
            </a:r>
            <a:r>
              <a:rPr kumimoji="1" lang="en-US" altLang="zh-CN" b="1" i="1" dirty="0"/>
              <a:t>Psych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Sci</a:t>
            </a:r>
            <a:r>
              <a:rPr kumimoji="1" lang="en-US" altLang="zh-CN" b="1" dirty="0"/>
              <a:t>, </a:t>
            </a:r>
            <a:r>
              <a:rPr kumimoji="1" lang="en-US" altLang="zh-CN" b="1" dirty="0" err="1"/>
              <a:t>doi</a:t>
            </a:r>
            <a:r>
              <a:rPr kumimoji="1" lang="en-US" altLang="zh-CN" b="1" dirty="0"/>
              <a:t>: 10.1177/09567976211040491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83469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4E000-477E-D220-1834-E4BDF3990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使用数据驱动的方法探究自我调节</a:t>
            </a:r>
            <a:r>
              <a:rPr kumimoji="1" lang="en-US" altLang="zh-CN" dirty="0"/>
              <a:t>(self-regulation)</a:t>
            </a:r>
            <a:r>
              <a:rPr kumimoji="1" lang="zh-CN" altLang="en-US" dirty="0"/>
              <a:t>的结构</a:t>
            </a:r>
            <a:endParaRPr kumimoji="1" lang="en-US" altLang="zh-CN" dirty="0"/>
          </a:p>
        </p:txBody>
      </p:sp>
      <p:pic>
        <p:nvPicPr>
          <p:cNvPr id="5" name="图片 4" descr="图表, 雷达图&#10;&#10;描述已自动生成">
            <a:extLst>
              <a:ext uri="{FF2B5EF4-FFF2-40B4-BE49-F238E27FC236}">
                <a16:creationId xmlns:a16="http://schemas.microsoft.com/office/drawing/2014/main" id="{CFF5F507-31F4-43BC-BF8B-0A109B9F8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171" y="2230823"/>
            <a:ext cx="6959600" cy="24511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797308" y="4681923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i="1" dirty="0">
                <a:solidFill>
                  <a:schemeClr val="accent3"/>
                </a:solidFill>
              </a:rPr>
              <a:t>脊回归的特征重要性</a:t>
            </a:r>
            <a:endParaRPr lang="zh-TW" altLang="en-US" sz="1600" i="1" dirty="0"/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186A5C49-0730-9EB0-FBF1-72A55971A54E}"/>
              </a:ext>
            </a:extLst>
          </p:cNvPr>
          <p:cNvSpPr/>
          <p:nvPr/>
        </p:nvSpPr>
        <p:spPr>
          <a:xfrm>
            <a:off x="94121" y="6418807"/>
            <a:ext cx="664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Eisenberg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(2019) </a:t>
            </a:r>
            <a:r>
              <a:rPr kumimoji="1" lang="en-CN" altLang="zh-CN" b="1" i="1" dirty="0"/>
              <a:t>Nat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Comm</a:t>
            </a:r>
            <a:r>
              <a:rPr kumimoji="1" lang="en-US" altLang="zh-CN" b="1" dirty="0"/>
              <a:t>, </a:t>
            </a:r>
            <a:r>
              <a:rPr kumimoji="1" lang="en-US" altLang="zh-CN" b="1" dirty="0" err="1"/>
              <a:t>doi</a:t>
            </a:r>
            <a:r>
              <a:rPr kumimoji="1" lang="en-US" altLang="zh-CN" b="1" dirty="0"/>
              <a:t>: 10.1038/s41467-019-10301-1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63359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0F2D6-29A8-CDFE-7B95-ACD8091C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为什么要学习R语言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心理学（社会科学）需要计算机编程能力</a:t>
            </a:r>
            <a:endParaRPr kumimoji="1"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BDF121-9F49-15B8-C7CC-5CD298E02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71" y="2350894"/>
            <a:ext cx="4436658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56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5E6E-9AC0-BABE-DD74-9EA01F280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为什么要学习R语言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A84A3-102D-6F31-B26C-2E67B7D4D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科学性</a:t>
            </a: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增强计算的可重复性</a:t>
            </a: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更合适的</a:t>
            </a:r>
            <a:r>
              <a:rPr 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(</a:t>
            </a:r>
            <a:r>
              <a:rPr lang="en-US" dirty="0" err="1">
                <a:latin typeface="KaiTi_GB2312" panose="02010609030101010101" pitchFamily="49" charset="-122"/>
                <a:ea typeface="KaiTi_GB2312" panose="02010609030101010101" pitchFamily="49" charset="-122"/>
              </a:rPr>
              <a:t>新</a:t>
            </a:r>
            <a:r>
              <a:rPr 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)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统计方法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美观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精细的图片控制</a:t>
            </a:r>
          </a:p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实用性</a:t>
            </a: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适用于心理学研究的各个阶段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能够适应数字化时代的需求</a:t>
            </a:r>
            <a:endParaRPr lang="en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endParaRPr lang="en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8490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15686" y="1690688"/>
            <a:ext cx="8862971" cy="4660619"/>
            <a:chOff x="1803102" y="1369057"/>
            <a:chExt cx="8862971" cy="4660619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762991D-3D9B-3C00-0F19-C269AEE4A6C8}"/>
                </a:ext>
              </a:extLst>
            </p:cNvPr>
            <p:cNvGrpSpPr/>
            <p:nvPr/>
          </p:nvGrpSpPr>
          <p:grpSpPr>
            <a:xfrm>
              <a:off x="1803102" y="1369057"/>
              <a:ext cx="8862971" cy="4660619"/>
              <a:chOff x="1240972" y="2203450"/>
              <a:chExt cx="8862971" cy="4660619"/>
            </a:xfrm>
          </p:grpSpPr>
          <p:pic>
            <p:nvPicPr>
              <p:cNvPr id="6" name="图片 5" descr="文本&#10;&#10;描述已自动生成">
                <a:extLst>
                  <a:ext uri="{FF2B5EF4-FFF2-40B4-BE49-F238E27FC236}">
                    <a16:creationId xmlns:a16="http://schemas.microsoft.com/office/drawing/2014/main" id="{7A1E3D61-DF94-1EB2-EE21-B52FF9704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0972" y="2203450"/>
                <a:ext cx="7086600" cy="2451100"/>
              </a:xfrm>
              <a:prstGeom prst="rect">
                <a:avLst/>
              </a:prstGeom>
            </p:spPr>
          </p:pic>
          <p:pic>
            <p:nvPicPr>
              <p:cNvPr id="9" name="图片 8" descr="文本&#10;&#10;描述已自动生成">
                <a:extLst>
                  <a:ext uri="{FF2B5EF4-FFF2-40B4-BE49-F238E27FC236}">
                    <a16:creationId xmlns:a16="http://schemas.microsoft.com/office/drawing/2014/main" id="{DAD7BE28-277E-50C3-70FA-E0973D653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6695" y="5177476"/>
                <a:ext cx="7772400" cy="1378413"/>
              </a:xfrm>
              <a:prstGeom prst="rect">
                <a:avLst/>
              </a:prstGeom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BB99450-6416-8529-8278-7D93AEA82303}"/>
                  </a:ext>
                </a:extLst>
              </p:cNvPr>
              <p:cNvSpPr txBox="1"/>
              <p:nvPr/>
            </p:nvSpPr>
            <p:spPr>
              <a:xfrm>
                <a:off x="1345293" y="4730796"/>
                <a:ext cx="83928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kumimoji="1" lang="zh-CN" altLang="en-US" sz="1400" i="1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5EC00D3-5B72-B40D-97FD-96C0FEF98079}"/>
                  </a:ext>
                </a:extLst>
              </p:cNvPr>
              <p:cNvSpPr txBox="1"/>
              <p:nvPr/>
            </p:nvSpPr>
            <p:spPr>
              <a:xfrm>
                <a:off x="1711058" y="6525515"/>
                <a:ext cx="839288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" altLang="zh-CN" sz="1600" i="1" dirty="0">
                    <a:solidFill>
                      <a:schemeClr val="accent3"/>
                    </a:solidFill>
                  </a:rPr>
                  <a:t>https://www.nature. com/articles/s41562-016-0021</a:t>
                </a:r>
                <a:endParaRPr kumimoji="1" lang="zh-CN" altLang="en-US" sz="1600" i="1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" name="矩形 2">
              <a:hlinkClick r:id="rId5"/>
            </p:cNvPr>
            <p:cNvSpPr/>
            <p:nvPr/>
          </p:nvSpPr>
          <p:spPr>
            <a:xfrm>
              <a:off x="2263761" y="3950466"/>
              <a:ext cx="47845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" altLang="zh-CN" sz="1600" dirty="0">
                  <a:solidFill>
                    <a:schemeClr val="accent3"/>
                  </a:solidFill>
                </a:rPr>
                <a:t>https://www.science.org/doi/10.1126/science.aac4716</a:t>
              </a:r>
              <a:endParaRPr kumimoji="1" lang="zh-CN" altLang="en-US" sz="16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：增强计算的可重复性</a:t>
            </a:r>
            <a:endParaRPr lang="en-C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2A2DD1-FB9B-D87F-1A1F-E4D062BE4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385" y="2303184"/>
            <a:ext cx="5547316" cy="225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17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：增强计算的可重复性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完整记录数据分析的全过程</a:t>
            </a: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可以达到跨机器的一致结果</a:t>
            </a:r>
          </a:p>
        </p:txBody>
      </p:sp>
    </p:spTree>
    <p:extLst>
      <p:ext uri="{BB962C8B-B14F-4D97-AF65-F5344CB8AC3E}">
        <p14:creationId xmlns:p14="http://schemas.microsoft.com/office/powerpoint/2010/main" val="2539568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：增强计算的可重复性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完整记录数据分析的全过程</a:t>
            </a: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可以达到跨机器的一致结果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743F8E-323E-E782-665E-9C0971262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7" y="3544196"/>
            <a:ext cx="7772400" cy="319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48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：增强计算的可重复性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完整记录数据分析的全过程</a:t>
            </a: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可以达到跨机器的一致结果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E5C16-6028-CD6D-2D47-9B7167AFE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911" y="3530027"/>
            <a:ext cx="9263379" cy="313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21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：更合适的新方法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R语言有强大的使用群体和不断更新的方法库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可使用最新的方法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可使用更合适的方法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0602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：更合适的新方法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R语言有强大的使用群体和不断更新的方法库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可使用最新的方法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pic>
        <p:nvPicPr>
          <p:cNvPr id="3074" name="Picture 2" descr="Figure 6. HPP Mediation Model for people in a romantic relationship. Mediation analyses showing how Complex Social Integration (CSI) protects the core temperatures (CBT) of people in a romantic relationship from colder climates (DEQ), c = significance with, and c’ = significance without mediation by CSI.">
            <a:extLst>
              <a:ext uri="{FF2B5EF4-FFF2-40B4-BE49-F238E27FC236}">
                <a16:creationId xmlns:a16="http://schemas.microsoft.com/office/drawing/2014/main" id="{B793986F-945E-75D2-2E30-90A96B1D8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366" y="1335314"/>
            <a:ext cx="5399720" cy="538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7">
            <a:extLst>
              <a:ext uri="{FF2B5EF4-FFF2-40B4-BE49-F238E27FC236}">
                <a16:creationId xmlns:a16="http://schemas.microsoft.com/office/drawing/2014/main" id="{01B78F88-0A09-7139-5926-C2B3AC151C49}"/>
              </a:ext>
            </a:extLst>
          </p:cNvPr>
          <p:cNvSpPr/>
          <p:nvPr/>
        </p:nvSpPr>
        <p:spPr>
          <a:xfrm>
            <a:off x="94121" y="6418807"/>
            <a:ext cx="426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IJzerman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(2018) </a:t>
            </a:r>
            <a:r>
              <a:rPr kumimoji="1" lang="en-CN" altLang="zh-CN" b="1" i="1" dirty="0"/>
              <a:t>Collabra</a:t>
            </a:r>
            <a:r>
              <a:rPr kumimoji="1" lang="en-US" altLang="zh-CN" b="1" i="1" dirty="0"/>
              <a:t>: Psychology</a:t>
            </a:r>
            <a:endParaRPr lang="zh-TW" altLang="en-US" b="1" dirty="0"/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1D602CE3-B912-65EF-14E8-0FB108C25F83}"/>
              </a:ext>
            </a:extLst>
          </p:cNvPr>
          <p:cNvSpPr/>
          <p:nvPr/>
        </p:nvSpPr>
        <p:spPr>
          <a:xfrm>
            <a:off x="1041300" y="4029982"/>
            <a:ext cx="4836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b="1" dirty="0">
                <a:latin typeface="KaiTi_GB2312" panose="02010609030101010101" pitchFamily="49" charset="-122"/>
                <a:ea typeface="KaiTi_GB2312" panose="02010609030101010101" pitchFamily="49" charset="-122"/>
              </a:rPr>
              <a:t>用随机森林的方法找到有着最稳定的预测变量</a:t>
            </a:r>
            <a:endParaRPr lang="zh-TW" altLang="en-US" b="1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8485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08846-D346-859B-3D3F-EAC99557A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b="1" dirty="0">
                <a:latin typeface="宋体" panose="02010600030101010101" pitchFamily="2" charset="-122"/>
              </a:rPr>
              <a:t>1</a:t>
            </a:r>
            <a:r>
              <a:rPr kumimoji="1" lang="en-US" altLang="zh-CN" b="1" dirty="0">
                <a:latin typeface="宋体" panose="02010600030101010101" pitchFamily="2" charset="-122"/>
              </a:rPr>
              <a:t>. </a:t>
            </a:r>
            <a:r>
              <a:rPr kumimoji="1" lang="zh-CN" altLang="en-US" sz="4400" b="1" dirty="0">
                <a:latin typeface="宋体" panose="02010600030101010101" pitchFamily="2" charset="-122"/>
              </a:rPr>
              <a:t>数据科学</a:t>
            </a:r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b="1" i="0" dirty="0">
                <a:effectLst/>
                <a:latin typeface="Arial" panose="020B0604020202020204" pitchFamily="34" charset="0"/>
              </a:rPr>
              <a:t>数据科学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（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data science</a:t>
            </a:r>
            <a:r>
              <a:rPr lang="zh-CN" altLang="en" b="0" i="0" dirty="0">
                <a:effectLst/>
                <a:latin typeface="Arial" panose="020B0604020202020204" pitchFamily="34" charset="0"/>
              </a:rPr>
              <a:t>）</a:t>
            </a:r>
            <a:endParaRPr lang="en-US" altLang="zh-CN" dirty="0">
              <a:latin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zh-CN" altLang="en-US" b="0" i="0" dirty="0">
                <a:effectLst/>
                <a:latin typeface="Arial" panose="020B0604020202020204" pitchFamily="34" charset="0"/>
              </a:rPr>
              <a:t>通过从数据中提取出有价值的部分来生产数据产品，学科范围涵盖了：数据取得、数据处理、数据分析等过程，举凡与数据有关的科学均属数据科学。</a:t>
            </a:r>
            <a:endParaRPr kumimoji="1" lang="zh-CN" altLang="en-US" dirty="0"/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CBA8B7AA-8512-AEDA-DD8F-BBCBA58A2E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431" y="3905442"/>
            <a:ext cx="3254375" cy="295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：更合适的新方法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R语言有强大的使用群体和不断更新的方法库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可使用更合适的方法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sp>
        <p:nvSpPr>
          <p:cNvPr id="3" name="矩形 7">
            <a:extLst>
              <a:ext uri="{FF2B5EF4-FFF2-40B4-BE49-F238E27FC236}">
                <a16:creationId xmlns:a16="http://schemas.microsoft.com/office/drawing/2014/main" id="{01B78F88-0A09-7139-5926-C2B3AC151C49}"/>
              </a:ext>
            </a:extLst>
          </p:cNvPr>
          <p:cNvSpPr/>
          <p:nvPr/>
        </p:nvSpPr>
        <p:spPr>
          <a:xfrm>
            <a:off x="94121" y="6418807"/>
            <a:ext cx="3944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Rousselet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(2020) </a:t>
            </a:r>
            <a:r>
              <a:rPr kumimoji="1" lang="en-US" altLang="zh-CN" b="1" i="1" dirty="0"/>
              <a:t>Meta-Psychology</a:t>
            </a:r>
            <a:endParaRPr lang="zh-TW" altLang="en-US" b="1" dirty="0"/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1D602CE3-B912-65EF-14E8-0FB108C25F83}"/>
              </a:ext>
            </a:extLst>
          </p:cNvPr>
          <p:cNvSpPr/>
          <p:nvPr/>
        </p:nvSpPr>
        <p:spPr>
          <a:xfrm>
            <a:off x="1041300" y="4029982"/>
            <a:ext cx="3206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b="1" dirty="0">
                <a:latin typeface="KaiTi_GB2312" panose="02010609030101010101" pitchFamily="49" charset="-122"/>
                <a:ea typeface="KaiTi_GB2312" panose="02010609030101010101" pitchFamily="49" charset="-122"/>
              </a:rPr>
              <a:t>线性模型还是广义线性模型</a:t>
            </a:r>
            <a:r>
              <a:rPr kumimoji="1" lang="zh-CN" altLang="en-US" b="1" dirty="0">
                <a:latin typeface="KaiTi_GB2312" panose="02010609030101010101" pitchFamily="49" charset="-122"/>
                <a:ea typeface="KaiTi_GB2312" panose="02010609030101010101" pitchFamily="49" charset="-122"/>
              </a:rPr>
              <a:t>？</a:t>
            </a:r>
            <a:endParaRPr lang="zh-TW" altLang="en-US" b="1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84689-B794-0417-659A-DE4375F4A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671" y="2962111"/>
            <a:ext cx="6740229" cy="321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63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美观性：更合适可视化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R语言绘图可调节每个细节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1616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showing the ggplot function and the graphical elements that go with it, and arrows indicating how they are connected to a dataset.">
            <a:extLst>
              <a:ext uri="{FF2B5EF4-FFF2-40B4-BE49-F238E27FC236}">
                <a16:creationId xmlns:a16="http://schemas.microsoft.com/office/drawing/2014/main" id="{5E9C19D0-7561-CD94-1FB2-3CC2C7038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37" y="1485800"/>
            <a:ext cx="4062413" cy="40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8E53A74D-1EA9-6E02-CC37-0907BB420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19" y="2610543"/>
            <a:ext cx="6482870" cy="18129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400110"/>
            <a:ext cx="5420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1.2.1 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通过使用</a:t>
            </a:r>
            <a:r>
              <a:rPr kumimoji="1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可以较为简单地对数据进行可视化</a:t>
            </a:r>
            <a:endParaRPr lang="zh-TW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88619" y="4423468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1" lang="en" altLang="zh-CN" sz="1600" i="1" dirty="0">
                <a:solidFill>
                  <a:schemeClr val="accent3"/>
                </a:solidFill>
              </a:rPr>
              <a:t>https://journals.sagepub.com/doi/epub/10.1177/25152459221074654</a:t>
            </a:r>
            <a:endParaRPr kumimoji="1" lang="zh-CN" altLang="en-US" sz="1600" i="1" dirty="0">
              <a:solidFill>
                <a:schemeClr val="accent3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23823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1.2</a:t>
            </a:r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 为什么要学习</a:t>
            </a:r>
            <a:r>
              <a:rPr kumimoji="1"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endParaRPr lang="zh-TW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9535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箱线图&#10;&#10;描述已自动生成">
            <a:extLst>
              <a:ext uri="{FF2B5EF4-FFF2-40B4-BE49-F238E27FC236}">
                <a16:creationId xmlns:a16="http://schemas.microsoft.com/office/drawing/2014/main" id="{DCA9713F-941A-96A2-08C3-FDF5149F78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784" y="1169552"/>
            <a:ext cx="7772400" cy="473102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607444" y="905562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箱型图</a:t>
            </a:r>
          </a:p>
        </p:txBody>
      </p:sp>
    </p:spTree>
    <p:extLst>
      <p:ext uri="{BB962C8B-B14F-4D97-AF65-F5344CB8AC3E}">
        <p14:creationId xmlns:p14="http://schemas.microsoft.com/office/powerpoint/2010/main" val="2453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08B62674-932C-48D3-F554-F027E830D1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999" y="1139366"/>
            <a:ext cx="7772400" cy="497997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432C061-7FEF-04BB-49A0-EF9A5125C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CC7A9-1F83-D596-401A-CC564C97A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Raincloud</a:t>
            </a:r>
          </a:p>
        </p:txBody>
      </p:sp>
    </p:spTree>
    <p:extLst>
      <p:ext uri="{BB962C8B-B14F-4D97-AF65-F5344CB8AC3E}">
        <p14:creationId xmlns:p14="http://schemas.microsoft.com/office/powerpoint/2010/main" val="591770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32C061-7FEF-04BB-49A0-EF9A5125C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CC7A9-1F83-D596-401A-CC564C97A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Raincloud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1AEFC9-F773-ED95-1168-6A80B177A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577" y="1219426"/>
            <a:ext cx="8068299" cy="5399087"/>
          </a:xfrm>
          <a:prstGeom prst="rect">
            <a:avLst/>
          </a:prstGeom>
        </p:spPr>
      </p:pic>
      <p:sp>
        <p:nvSpPr>
          <p:cNvPr id="6" name="矩形 7">
            <a:extLst>
              <a:ext uri="{FF2B5EF4-FFF2-40B4-BE49-F238E27FC236}">
                <a16:creationId xmlns:a16="http://schemas.microsoft.com/office/drawing/2014/main" id="{31560C61-3896-F2EC-521D-594FFB48A815}"/>
              </a:ext>
            </a:extLst>
          </p:cNvPr>
          <p:cNvSpPr/>
          <p:nvPr/>
        </p:nvSpPr>
        <p:spPr>
          <a:xfrm>
            <a:off x="94121" y="6418807"/>
            <a:ext cx="2953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Zheng, Yuanrui et al (in prep)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403596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表, 表面图&#10;&#10;描述已自动生成">
            <a:extLst>
              <a:ext uri="{FF2B5EF4-FFF2-40B4-BE49-F238E27FC236}">
                <a16:creationId xmlns:a16="http://schemas.microsoft.com/office/drawing/2014/main" id="{E8D6C3EB-E968-3FDA-6427-D66498E4F0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658" y="1169552"/>
            <a:ext cx="7352950" cy="538848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356658" y="830998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更复杂的图片</a:t>
            </a:r>
          </a:p>
        </p:txBody>
      </p:sp>
    </p:spTree>
    <p:extLst>
      <p:ext uri="{BB962C8B-B14F-4D97-AF65-F5344CB8AC3E}">
        <p14:creationId xmlns:p14="http://schemas.microsoft.com/office/powerpoint/2010/main" val="2618129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9CCFC-9940-EF6F-2EEA-86C293C7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09C4D-047E-0945-EBAE-922F91AA8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C1C9D-0AFE-0339-A02A-B1817233D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110461" cy="4351338"/>
          </a:xfrm>
          <a:prstGeom prst="rect">
            <a:avLst/>
          </a:prstGeom>
        </p:spPr>
      </p:pic>
      <p:sp>
        <p:nvSpPr>
          <p:cNvPr id="5" name="矩形 7">
            <a:extLst>
              <a:ext uri="{FF2B5EF4-FFF2-40B4-BE49-F238E27FC236}">
                <a16:creationId xmlns:a16="http://schemas.microsoft.com/office/drawing/2014/main" id="{7EFEE465-C57A-677A-5D96-F6B96250E9C9}"/>
              </a:ext>
            </a:extLst>
          </p:cNvPr>
          <p:cNvSpPr/>
          <p:nvPr/>
        </p:nvSpPr>
        <p:spPr>
          <a:xfrm>
            <a:off x="94121" y="6418807"/>
            <a:ext cx="3876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Ghai, Forscher, &amp; Chuan-Peng (in prep)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677732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实用性：适用于数据分析的各个阶段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几乎科研每个阶段中</a:t>
            </a:r>
            <a:r>
              <a:rPr lang="zh-CN" alt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涉及到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的数据处理，均有对应的</a:t>
            </a:r>
            <a:r>
              <a:rPr lang="en-US" altLang="zh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包。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8285342-72B0-2489-0EAC-611455308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2506662"/>
            <a:ext cx="9956800" cy="42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229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实用性：适用于数据分析的各个阶段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几乎科研每个阶段中</a:t>
            </a:r>
            <a:r>
              <a:rPr lang="zh-CN" alt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涉及到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的数据处理，均有对应的</a:t>
            </a:r>
            <a:r>
              <a:rPr lang="en-US" altLang="zh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包。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245C2-DF2F-D320-E223-1FEB4FDEB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936" y="2431007"/>
            <a:ext cx="6362700" cy="3987800"/>
          </a:xfrm>
          <a:prstGeom prst="rect">
            <a:avLst/>
          </a:prstGeom>
        </p:spPr>
      </p:pic>
      <p:sp>
        <p:nvSpPr>
          <p:cNvPr id="4" name="矩形 7">
            <a:extLst>
              <a:ext uri="{FF2B5EF4-FFF2-40B4-BE49-F238E27FC236}">
                <a16:creationId xmlns:a16="http://schemas.microsoft.com/office/drawing/2014/main" id="{D2E44D40-073A-58FD-764C-D7DE65396BB0}"/>
              </a:ext>
            </a:extLst>
          </p:cNvPr>
          <p:cNvSpPr/>
          <p:nvPr/>
        </p:nvSpPr>
        <p:spPr>
          <a:xfrm>
            <a:off x="94121" y="6418807"/>
            <a:ext cx="449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 err="1"/>
              <a:t>Munafò</a:t>
            </a:r>
            <a:r>
              <a:rPr kumimoji="1" lang="en-US" altLang="zh-CN" b="1" dirty="0"/>
              <a:t> e</a:t>
            </a:r>
            <a:r>
              <a:rPr kumimoji="1" lang="en-CN" altLang="zh-CN" b="1" dirty="0"/>
              <a:t>t al (2017), </a:t>
            </a:r>
            <a:r>
              <a:rPr kumimoji="1" lang="en-CN" altLang="zh-CN" b="1" i="1" dirty="0"/>
              <a:t>Nature Human Behavior</a:t>
            </a:r>
            <a:endParaRPr lang="zh-TW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441111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1839-03CB-6281-8E31-7939994D5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b="1" dirty="0">
                <a:latin typeface="宋体" panose="02010600030101010101" pitchFamily="2" charset="-122"/>
              </a:rPr>
              <a:t>1</a:t>
            </a:r>
            <a:r>
              <a:rPr kumimoji="1" lang="en-US" altLang="zh-CN" b="1" dirty="0">
                <a:latin typeface="宋体" panose="02010600030101010101" pitchFamily="2" charset="-122"/>
              </a:rPr>
              <a:t>. </a:t>
            </a:r>
            <a:r>
              <a:rPr kumimoji="1" lang="zh-CN" altLang="en-US" sz="4400" b="1" dirty="0">
                <a:latin typeface="宋体" panose="02010600030101010101" pitchFamily="2" charset="-122"/>
              </a:rPr>
              <a:t>数据科学</a:t>
            </a:r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dirty="0"/>
              <a:t>我们身处大数据时代</a:t>
            </a:r>
            <a:endParaRPr kumimoji="1" lang="en-US" altLang="zh-CN" dirty="0"/>
          </a:p>
          <a:p>
            <a:pPr>
              <a:lnSpc>
                <a:spcPct val="130000"/>
              </a:lnSpc>
            </a:pPr>
            <a:r>
              <a:rPr kumimoji="1" lang="zh-CN" altLang="en-US" dirty="0"/>
              <a:t>心理科学需要大数据的方法</a:t>
            </a:r>
          </a:p>
        </p:txBody>
      </p:sp>
    </p:spTree>
    <p:extLst>
      <p:ext uri="{BB962C8B-B14F-4D97-AF65-F5344CB8AC3E}">
        <p14:creationId xmlns:p14="http://schemas.microsoft.com/office/powerpoint/2010/main" val="1907582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实用性：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适应数字化时代的需求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E4245B48-3D6C-0087-1E14-587118BEB2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11" descr="图示&#10;&#10;描述已自动生成">
            <a:extLst>
              <a:ext uri="{FF2B5EF4-FFF2-40B4-BE49-F238E27FC236}">
                <a16:creationId xmlns:a16="http://schemas.microsoft.com/office/drawing/2014/main" id="{18D3ED22-4163-C6C2-11DF-447114476E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59" y="1587153"/>
            <a:ext cx="6773562" cy="3988494"/>
          </a:xfrm>
          <a:prstGeom prst="rect">
            <a:avLst/>
          </a:prstGeom>
        </p:spPr>
      </p:pic>
      <p:pic>
        <p:nvPicPr>
          <p:cNvPr id="8" name="Picture 8" descr="The Case for tidymodels · R Views">
            <a:extLst>
              <a:ext uri="{FF2B5EF4-FFF2-40B4-BE49-F238E27FC236}">
                <a16:creationId xmlns:a16="http://schemas.microsoft.com/office/drawing/2014/main" id="{2C32D817-9C8C-2EF0-FE1F-2D98BE242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464" y="1754782"/>
            <a:ext cx="3588862" cy="365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12">
            <a:extLst>
              <a:ext uri="{FF2B5EF4-FFF2-40B4-BE49-F238E27FC236}">
                <a16:creationId xmlns:a16="http://schemas.microsoft.com/office/drawing/2014/main" id="{6FA7A945-9457-427C-875B-2A7D5B8740BC}"/>
              </a:ext>
            </a:extLst>
          </p:cNvPr>
          <p:cNvSpPr/>
          <p:nvPr/>
        </p:nvSpPr>
        <p:spPr>
          <a:xfrm>
            <a:off x="2495001" y="5662613"/>
            <a:ext cx="2646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中的深度学习框架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TW" sz="1600" dirty="0" err="1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keras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4F8C9559-6E4F-1A4B-20A9-C075E8EF849C}"/>
              </a:ext>
            </a:extLst>
          </p:cNvPr>
          <p:cNvSpPr/>
          <p:nvPr/>
        </p:nvSpPr>
        <p:spPr>
          <a:xfrm>
            <a:off x="7412218" y="5649479"/>
            <a:ext cx="3917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</a:rPr>
              <a:t>中的机器学习框架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</a:rPr>
              <a:t>(mlr3verse, </a:t>
            </a:r>
            <a:r>
              <a:rPr lang="en-US" altLang="zh-TW" sz="1600" dirty="0" err="1">
                <a:solidFill>
                  <a:schemeClr val="bg1">
                    <a:lumMod val="50000"/>
                  </a:schemeClr>
                </a:solidFill>
              </a:rPr>
              <a:t>tidymodels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4048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52BBD53-58FC-618A-D1E3-420C2EC662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102" y="1372996"/>
            <a:ext cx="7233698" cy="54597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E31D7-7D13-9587-0B69-82C873B74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dirty="0">
                <a:solidFill>
                  <a:srgbClr val="295BA3"/>
                </a:solidFill>
              </a:rPr>
              <a:t>第</a:t>
            </a:r>
            <a:r>
              <a:rPr kumimoji="1" lang="en-US" altLang="zh-CN" sz="2800" dirty="0">
                <a:solidFill>
                  <a:srgbClr val="295BA3"/>
                </a:solidFill>
              </a:rPr>
              <a:t>12</a:t>
            </a:r>
            <a:r>
              <a:rPr kumimoji="1" lang="zh-CN" altLang="en-US" dirty="0">
                <a:solidFill>
                  <a:srgbClr val="295BA3"/>
                </a:solidFill>
              </a:rPr>
              <a:t>广泛使用</a:t>
            </a:r>
            <a:endParaRPr kumimoji="1" lang="zh-CN" altLang="en-US" sz="2800" dirty="0">
              <a:solidFill>
                <a:srgbClr val="295BA3"/>
              </a:solidFill>
            </a:endParaRPr>
          </a:p>
          <a:p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C59D2-73A5-C61B-7029-3BCF29BA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实用性：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适应数字化时代的需求</a:t>
            </a:r>
            <a:endParaRPr lang="en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761862-1DDB-5598-81EA-DDF150995039}"/>
              </a:ext>
            </a:extLst>
          </p:cNvPr>
          <p:cNvSpPr/>
          <p:nvPr/>
        </p:nvSpPr>
        <p:spPr>
          <a:xfrm>
            <a:off x="3497943" y="4688112"/>
            <a:ext cx="8331200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57717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59D2-73A5-C61B-7029-3BCF29BA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实用性：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适应数字化时代的需求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7C7393-BEAE-8C67-2117-0D105036C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强大的社区</a:t>
            </a:r>
          </a:p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众多的教程</a:t>
            </a:r>
          </a:p>
        </p:txBody>
      </p:sp>
      <p:pic>
        <p:nvPicPr>
          <p:cNvPr id="7" name="图片 5">
            <a:extLst>
              <a:ext uri="{FF2B5EF4-FFF2-40B4-BE49-F238E27FC236}">
                <a16:creationId xmlns:a16="http://schemas.microsoft.com/office/drawing/2014/main" id="{1BD64461-2A3B-265A-E9BC-152DC1440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817" y="1690688"/>
            <a:ext cx="6226023" cy="49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9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175FE7BF-3490-0216-6C88-6A48B52ADF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54" y="734298"/>
            <a:ext cx="6031846" cy="612370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17D4983-584B-0427-EE52-F753A0F91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实用性：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适应数字化时代的需求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9D11F-00E2-8526-D412-6FC75D585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21954" cy="4351338"/>
          </a:xfrm>
        </p:spPr>
        <p:txBody>
          <a:bodyPr/>
          <a:lstStyle/>
          <a:p>
            <a:r>
              <a:rPr lang="zh-TW" altLang="en-US" dirty="0">
                <a:latin typeface="KaiTi_GB2312" panose="02010609030101010101" pitchFamily="49" charset="-122"/>
                <a:ea typeface="KaiTi_GB2312" panose="02010609030101010101" pitchFamily="49" charset="-122"/>
                <a:cs typeface="Times New Roman" panose="02020603050405020304" pitchFamily="18" charset="0"/>
              </a:rPr>
              <a:t>心理学研究日益流行</a:t>
            </a:r>
            <a:endParaRPr lang="en-US" altLang="zh-TW" dirty="0">
              <a:latin typeface="KaiTi_GB2312" panose="02010609030101010101" pitchFamily="49" charset="-122"/>
              <a:ea typeface="KaiTi_GB2312" panose="02010609030101010101" pitchFamily="49" charset="-122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KaiTi_GB2312" panose="02010609030101010101" pitchFamily="49" charset="-122"/>
                <a:cs typeface="Times New Roman" panose="02020603050405020304" pitchFamily="18" charset="0"/>
              </a:rPr>
              <a:t>Advances in Methods and Practices in Psychological Science</a:t>
            </a:r>
            <a:r>
              <a:rPr lang="zh-TW" altLang="en-US" dirty="0">
                <a:latin typeface="Times New Roman" panose="02020603050405020304" pitchFamily="18" charset="0"/>
                <a:ea typeface="KaiTi_GB2312" panose="02010609030101010101" pitchFamily="49" charset="-122"/>
                <a:cs typeface="Times New Roman" panose="02020603050405020304" pitchFamily="18" charset="0"/>
              </a:rPr>
              <a:t>发表多篇教程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538239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1011"/>
            <a:ext cx="5670430" cy="31943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EF9F9A-6C46-524C-928B-CDE2CAFD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2. R</a:t>
            </a:r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语言使用的示例展示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2742DB-92E7-C16A-D502-AC8A56441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791114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336980" y="1737436"/>
            <a:ext cx="342754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600" b="1" cap="none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df.clean &lt;- </a:t>
            </a:r>
            <a:r>
              <a:rPr lang="en-US" altLang="zh-CN" sz="1600" b="1" cap="none" spc="50" dirty="0" err="1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df.raw</a:t>
            </a:r>
            <a:r>
              <a:rPr lang="en-US" altLang="zh-CN" sz="1600" b="1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1600" b="1" cap="none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%&gt;%</a:t>
            </a:r>
          </a:p>
          <a:p>
            <a:r>
              <a:rPr lang="en-US" altLang="zh-CN" sz="1600" b="1" cap="none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dplyr::filter()		%&gt;%</a:t>
            </a:r>
          </a:p>
          <a:p>
            <a:r>
              <a:rPr lang="en-US" altLang="zh-CN" sz="1600" b="1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cs typeface="Times New Roman" panose="02020603050405020304" pitchFamily="18" charset="0"/>
              </a:rPr>
              <a:t> dplyr::mutate()		%&gt;% </a:t>
            </a:r>
            <a:endParaRPr lang="zh-CN" altLang="en-US" sz="1600" b="1" spc="50" dirty="0">
              <a:ln w="9525" cmpd="sng">
                <a:solidFill>
                  <a:schemeClr val="accent2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2">
                    <a:alpha val="40000"/>
                  </a:schemeClr>
                </a:glow>
              </a:effectLst>
              <a:cs typeface="Times New Roman" panose="02020603050405020304" pitchFamily="18" charset="0"/>
            </a:endParaRPr>
          </a:p>
          <a:p>
            <a:r>
              <a:rPr lang="en-US" altLang="zh-CN" sz="1600" b="1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cs typeface="Times New Roman" panose="02020603050405020304" pitchFamily="18" charset="0"/>
              </a:rPr>
              <a:t> dplyr::group_by()		%&gt;%</a:t>
            </a:r>
          </a:p>
          <a:p>
            <a:r>
              <a:rPr lang="en-US" altLang="zh-CN" sz="1600" b="1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cs typeface="Times New Roman" panose="02020603050405020304" pitchFamily="18" charset="0"/>
              </a:rPr>
              <a:t> dplyr::summarize()		%&gt;%</a:t>
            </a:r>
          </a:p>
          <a:p>
            <a:r>
              <a:rPr lang="en-US" altLang="zh-CN" sz="1600" b="1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cs typeface="Times New Roman" panose="02020603050405020304" pitchFamily="18" charset="0"/>
              </a:rPr>
              <a:t> dplyr::ungroup()		%&gt;%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5" y="1427427"/>
            <a:ext cx="3238004" cy="218967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469" b="13566"/>
          <a:stretch/>
        </p:blipFill>
        <p:spPr>
          <a:xfrm>
            <a:off x="243523" y="3755347"/>
            <a:ext cx="4480956" cy="313508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8685480" y="967301"/>
            <a:ext cx="2379024" cy="3109930"/>
            <a:chOff x="4407725" y="139912"/>
            <a:chExt cx="2379024" cy="3109930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60" b="41528"/>
            <a:stretch/>
          </p:blipFill>
          <p:spPr>
            <a:xfrm>
              <a:off x="5896100" y="139912"/>
              <a:ext cx="890649" cy="310993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1183" b="41752"/>
            <a:stretch/>
          </p:blipFill>
          <p:spPr>
            <a:xfrm>
              <a:off x="4407725" y="139912"/>
              <a:ext cx="1506188" cy="3098055"/>
            </a:xfrm>
            <a:prstGeom prst="rect">
              <a:avLst/>
            </a:prstGeom>
          </p:spPr>
        </p:pic>
      </p:grpSp>
      <p:pic>
        <p:nvPicPr>
          <p:cNvPr id="21" name="Picture 8" descr="6 Data Manipulation using dplyr | EngleLab: useRgui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158" y="4486223"/>
            <a:ext cx="1407186" cy="163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38" y="4352093"/>
            <a:ext cx="3736539" cy="23345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EA3FF15-C50C-2404-1744-089DB836E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</a:rPr>
              <a:t>2.1 </a:t>
            </a:r>
            <a:r>
              <a:rPr lang="zh-CN" altLang="en-US" sz="4400" b="1" dirty="0">
                <a:latin typeface="Times New Roman" panose="02020603050405020304" pitchFamily="18" charset="0"/>
              </a:rPr>
              <a:t>数据清洗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37865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08B62674-932C-48D3-F554-F027E830D1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194" y="1514032"/>
            <a:ext cx="4435432" cy="284189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 descr="图表, 表面图&#10;&#10;描述已自动生成">
            <a:extLst>
              <a:ext uri="{FF2B5EF4-FFF2-40B4-BE49-F238E27FC236}">
                <a16:creationId xmlns:a16="http://schemas.microsoft.com/office/drawing/2014/main" id="{E8D6C3EB-E968-3FDA-6427-D66498E4F0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784" y="2454949"/>
            <a:ext cx="3848542" cy="282033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308E049-088E-5A08-7781-8A03F5136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</a:rPr>
              <a:t>2.2 ggplot2</a:t>
            </a:r>
            <a:r>
              <a:rPr lang="zh-CN" altLang="en-US" sz="4400" b="1" dirty="0">
                <a:latin typeface="Times New Roman" panose="02020603050405020304" pitchFamily="18" charset="0"/>
              </a:rPr>
              <a:t>画图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5886349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638" y="1443140"/>
            <a:ext cx="6519498" cy="527741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A4CD270-81CD-CF3B-92E4-7934256EE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</a:rPr>
              <a:t>2.3 &amp; 2.4 </a:t>
            </a:r>
            <a:r>
              <a:rPr lang="zh-CN" altLang="en-US" sz="4400" b="1" dirty="0">
                <a:latin typeface="Times New Roman" panose="02020603050405020304" pitchFamily="18" charset="0"/>
              </a:rPr>
              <a:t>心理学数据分析与结果汇报：</a:t>
            </a:r>
            <a:br>
              <a:rPr lang="en-US" altLang="zh-CN" sz="4400" b="1" dirty="0">
                <a:latin typeface="Times New Roman" panose="02020603050405020304" pitchFamily="18" charset="0"/>
              </a:rPr>
            </a:br>
            <a:r>
              <a:rPr lang="en-US" altLang="zh-CN" sz="4400" b="1" dirty="0" err="1">
                <a:latin typeface="Times New Roman" panose="02020603050405020304" pitchFamily="18" charset="0"/>
              </a:rPr>
              <a:t>bruceR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6667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709077" y="556227"/>
            <a:ext cx="2379024" cy="4762004"/>
            <a:chOff x="4407725" y="139912"/>
            <a:chExt cx="2379024" cy="476200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60" b="10913"/>
            <a:stretch/>
          </p:blipFill>
          <p:spPr>
            <a:xfrm>
              <a:off x="5896100" y="139912"/>
              <a:ext cx="890649" cy="473825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83" b="10467"/>
            <a:stretch/>
          </p:blipFill>
          <p:spPr>
            <a:xfrm>
              <a:off x="4407725" y="139912"/>
              <a:ext cx="1506188" cy="4762004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10495810" y="2168721"/>
            <a:ext cx="12570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700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322916" y="2193107"/>
            <a:ext cx="9380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?=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9580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1049" y="2302907"/>
            <a:ext cx="11910951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宋体" panose="02010600030101010101" pitchFamily="2" charset="-122"/>
              </a:rPr>
              <a:t>OUTPUT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One-Sample t-test</a:t>
            </a:r>
          </a:p>
          <a:p>
            <a:endParaRPr lang="en-US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Hypothesis: two-sided (</a:t>
            </a:r>
            <a:r>
              <a:rPr lang="el-GR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μ ≠ 700)</a:t>
            </a:r>
          </a:p>
          <a:p>
            <a:endParaRPr lang="el-GR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Descriptives: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Variable      N       Mean (S.D.)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 rt_mean   522   671.99 (101.14)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</a:t>
            </a:r>
          </a:p>
          <a:p>
            <a:endParaRPr lang="en-US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Results of t-test: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─────────────────────────────────────────────────────────────────────────────────                              	            	           t        df     p                  Difference [95% CI]          Cohen’s d [95% CI]       BF10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─────────────────────────────────────────────────────────────────────────────────rt_mean: (rt_mean - 700)  -6.33    521 &lt;.001 </a:t>
            </a:r>
            <a:r>
              <a:rPr lang="en-US" altLang="zh-TW" sz="1050" dirty="0">
                <a:latin typeface="Times New Roman" panose="02020603050405020304" pitchFamily="18" charset="0"/>
                <a:ea typeface="宋体" panose="02010600030101010101" pitchFamily="2" charset="-122"/>
              </a:rPr>
              <a:t>***</a:t>
            </a:r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     -28.01 [-36.70, -19.31]         -0.28 [-0.36, -0.19]     1.05e+07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─────────────────────────────────────────────────────────────────────────────────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709077" y="556227"/>
            <a:ext cx="2379024" cy="4762004"/>
            <a:chOff x="4407725" y="139912"/>
            <a:chExt cx="2379024" cy="476200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60" b="10913"/>
            <a:stretch/>
          </p:blipFill>
          <p:spPr>
            <a:xfrm>
              <a:off x="5896100" y="139912"/>
              <a:ext cx="890649" cy="473825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83" b="10467"/>
            <a:stretch/>
          </p:blipFill>
          <p:spPr>
            <a:xfrm>
              <a:off x="4407725" y="139912"/>
              <a:ext cx="1506188" cy="4762004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10495810" y="2168721"/>
            <a:ext cx="12570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700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359259" y="2149434"/>
            <a:ext cx="9380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?=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6986" y="1533881"/>
            <a:ext cx="5949538" cy="615553"/>
            <a:chOff x="0" y="1198293"/>
            <a:chExt cx="5949538" cy="615553"/>
          </a:xfrm>
        </p:grpSpPr>
        <p:sp>
          <p:nvSpPr>
            <p:cNvPr id="4" name="矩形 3"/>
            <p:cNvSpPr/>
            <p:nvPr/>
          </p:nvSpPr>
          <p:spPr>
            <a:xfrm>
              <a:off x="0" y="1198293"/>
              <a:ext cx="5949538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CODE</a:t>
              </a:r>
              <a:endParaRPr lang="en-US" altLang="zh-TW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r>
                <a:rPr lang="zh-TW" altLang="en-US" sz="1600" dirty="0">
                  <a:solidFill>
                    <a:srgbClr val="2B5498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bruceR::TTEST(df.t.one, "rt_mean", test.value = 700, test.sided = "=")</a:t>
              </a:r>
              <a:endParaRPr lang="en-US" altLang="zh-TW" sz="1600" dirty="0">
                <a:solidFill>
                  <a:srgbClr val="2B5498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137554" y="1496291"/>
              <a:ext cx="973777" cy="317555"/>
            </a:xfrm>
            <a:prstGeom prst="rect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037608" y="1496290"/>
              <a:ext cx="451260" cy="317555"/>
            </a:xfrm>
            <a:prstGeom prst="rect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516079" y="1496289"/>
              <a:ext cx="283031" cy="317555"/>
            </a:xfrm>
            <a:prstGeom prst="rect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3993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4F1B-E898-455E-5243-62DED2F7F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数字化时代</a:t>
            </a:r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互联网时代，人类产生和创造的数据量呈爆炸式增长</a:t>
            </a:r>
            <a:endParaRPr kumimoji="1" lang="en-US" altLang="zh-CN" sz="2400" dirty="0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69FDD3C0-44B3-4C29-556A-D4F39912C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458" y="2475413"/>
            <a:ext cx="5719762" cy="428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95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837063"/>
            <a:ext cx="11910951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宋体" panose="02010600030101010101" pitchFamily="2" charset="-122"/>
              </a:rPr>
              <a:t>OUTPUT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Paired-Samples t-test</a:t>
            </a:r>
          </a:p>
          <a:p>
            <a:endParaRPr lang="en-US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Hypothesis: two-sided (</a:t>
            </a:r>
            <a:r>
              <a:rPr lang="el-GR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μ2 - μ1 ≠ 0)</a:t>
            </a:r>
          </a:p>
          <a:p>
            <a:endParaRPr lang="el-GR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t is large; approximation invoked.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Descriptives: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   Variable      N      Mean (S.D.)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congruent    522  671.99 (101.14)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incongruent 522 794.04 (121.84)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</a:t>
            </a:r>
          </a:p>
          <a:p>
            <a:endParaRPr lang="en-US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Results of t-test: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─────────────────────────────────────────────────────────────────────────────────                                       		     	     t         df     p                  Difference [95% CI]          Cohen’s d [95% CI]        BF10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─────────────────────────────────────────────────────────────────────────────────Paired: (incongruent - congruent)  46.35    521 &lt;.001 </a:t>
            </a:r>
            <a:r>
              <a:rPr lang="en-US" altLang="zh-TW" sz="1050" dirty="0">
                <a:latin typeface="Times New Roman" panose="02020603050405020304" pitchFamily="18" charset="0"/>
                <a:ea typeface="宋体" panose="02010600030101010101" pitchFamily="2" charset="-122"/>
              </a:rPr>
              <a:t>***</a:t>
            </a:r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   122.05 [116.88, 127.22]         2.03 [1.94, 2.11]         8.35e+182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─────────────────────────────────────────────────────────────────────────────────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317672" y="95003"/>
            <a:ext cx="2861955" cy="5408170"/>
            <a:chOff x="6290953" y="1279942"/>
            <a:chExt cx="2106948" cy="398145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665"/>
            <a:stretch/>
          </p:blipFill>
          <p:spPr>
            <a:xfrm>
              <a:off x="6290953" y="1279942"/>
              <a:ext cx="1273629" cy="398145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28" r="26299"/>
            <a:stretch/>
          </p:blipFill>
          <p:spPr>
            <a:xfrm>
              <a:off x="7564583" y="1279942"/>
              <a:ext cx="833318" cy="3981450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32" r="609"/>
          <a:stretch/>
        </p:blipFill>
        <p:spPr>
          <a:xfrm>
            <a:off x="10739067" y="95003"/>
            <a:ext cx="1255011" cy="540817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9490308" y="2337423"/>
            <a:ext cx="9380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?=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0" y="976533"/>
            <a:ext cx="6127668" cy="625331"/>
            <a:chOff x="83127" y="972166"/>
            <a:chExt cx="6127668" cy="625331"/>
          </a:xfrm>
        </p:grpSpPr>
        <p:sp>
          <p:nvSpPr>
            <p:cNvPr id="4" name="矩形 3"/>
            <p:cNvSpPr/>
            <p:nvPr/>
          </p:nvSpPr>
          <p:spPr>
            <a:xfrm>
              <a:off x="83127" y="972166"/>
              <a:ext cx="6127668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CODE</a:t>
              </a:r>
              <a:endParaRPr lang="en-US" altLang="zh-TW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r>
                <a:rPr lang="fr-FR" altLang="zh-TW" sz="1600" dirty="0">
                  <a:solidFill>
                    <a:srgbClr val="2B5498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bruceR::TTEST(df.t.pair , y = c("congruent", "incongruent"), paired = T)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844138" y="1279942"/>
              <a:ext cx="2315689" cy="317555"/>
            </a:xfrm>
            <a:prstGeom prst="rect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215248" y="1279942"/>
              <a:ext cx="847104" cy="317555"/>
            </a:xfrm>
            <a:prstGeom prst="rect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499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769005"/>
            <a:ext cx="11566565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宋体" panose="02010600030101010101" pitchFamily="2" charset="-122"/>
              </a:rPr>
              <a:t>OUTPUT</a:t>
            </a:r>
          </a:p>
          <a:p>
            <a:endParaRPr lang="en-US" altLang="zh-TW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Levene’s</a:t>
            </a:r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test for homogeneity of variance: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en-US" altLang="zh-TW" sz="1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Levene’s</a:t>
            </a:r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F                	df1  df2      p    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congruent: group (B - A)      0.90    1    520   .345    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Note: H0 = equal variance (homoscedasticity).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If significant (violation of the assumption),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then you should better set `</a:t>
            </a:r>
            <a:r>
              <a:rPr lang="en-US" altLang="zh-TW" sz="1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var.equal</a:t>
            </a:r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=FALSE`.</a:t>
            </a:r>
          </a:p>
          <a:p>
            <a:endParaRPr lang="en-US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Results of t-test: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                            	         	       t       df      p         Difference [95% CI]       Cohen’s d [95% CI]        BF10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 congruent: group (B - A)  0.16  520   .877       1.38 [-16.03, 18.79]         0.01 [-0.16, 0.19]        9.85e-02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868320"/>
            <a:ext cx="864919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宋体" panose="02010600030101010101" pitchFamily="2" charset="-122"/>
              </a:rPr>
              <a:t>CODE</a:t>
            </a:r>
            <a:endParaRPr lang="en-US" altLang="zh-TW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solidFill>
                  <a:srgbClr val="2B5498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bruceR::TTEST(</a:t>
            </a:r>
            <a:r>
              <a:rPr lang="en-US" altLang="zh-TW" sz="1600" dirty="0" err="1">
                <a:solidFill>
                  <a:srgbClr val="2B5498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df.t.ind</a:t>
            </a:r>
            <a:r>
              <a:rPr lang="en-US" altLang="zh-TW" sz="1600" dirty="0">
                <a:solidFill>
                  <a:srgbClr val="2B5498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"congruent", x="group")</a:t>
            </a:r>
          </a:p>
        </p:txBody>
      </p:sp>
      <p:sp>
        <p:nvSpPr>
          <p:cNvPr id="6" name="矩形 5"/>
          <p:cNvSpPr/>
          <p:nvPr/>
        </p:nvSpPr>
        <p:spPr>
          <a:xfrm>
            <a:off x="4200710" y="2315067"/>
            <a:ext cx="479763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Independent-Samples t-test</a:t>
            </a:r>
          </a:p>
          <a:p>
            <a:endParaRPr lang="en-US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Hypothesis: two-sided (</a:t>
            </a:r>
            <a:r>
              <a:rPr lang="el-GR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μ2 - μ1 ≠ 0)</a:t>
            </a:r>
          </a:p>
          <a:p>
            <a:endParaRPr lang="el-GR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Descriptives: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  Variable Factor Level   N     Mean (S.D.)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 congruent  group     A 261 671.31 ( 99.88)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congruent  group     B 261 672.68 (102.58)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8971435" y="95003"/>
            <a:ext cx="2775424" cy="2131806"/>
            <a:chOff x="5252296" y="433978"/>
            <a:chExt cx="2775424" cy="213180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696"/>
            <a:stretch/>
          </p:blipFill>
          <p:spPr>
            <a:xfrm>
              <a:off x="5252296" y="433979"/>
              <a:ext cx="1279134" cy="212407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87" r="35998"/>
            <a:stretch/>
          </p:blipFill>
          <p:spPr>
            <a:xfrm>
              <a:off x="6531430" y="433978"/>
              <a:ext cx="866898" cy="212407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58" r="39"/>
            <a:stretch/>
          </p:blipFill>
          <p:spPr>
            <a:xfrm>
              <a:off x="7398328" y="441709"/>
              <a:ext cx="629392" cy="2124075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8998341" y="3262983"/>
            <a:ext cx="2743321" cy="1852851"/>
            <a:chOff x="4878655" y="1818836"/>
            <a:chExt cx="2743321" cy="1852851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215"/>
            <a:stretch/>
          </p:blipFill>
          <p:spPr>
            <a:xfrm>
              <a:off x="4878655" y="1818836"/>
              <a:ext cx="1260888" cy="184785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77" r="36637"/>
            <a:stretch/>
          </p:blipFill>
          <p:spPr>
            <a:xfrm>
              <a:off x="6139543" y="1818836"/>
              <a:ext cx="843148" cy="184785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91"/>
            <a:stretch/>
          </p:blipFill>
          <p:spPr>
            <a:xfrm>
              <a:off x="6982689" y="1823837"/>
              <a:ext cx="639287" cy="1847850"/>
            </a:xfrm>
            <a:prstGeom prst="rect">
              <a:avLst/>
            </a:prstGeom>
          </p:spPr>
        </p:pic>
      </p:grpSp>
      <p:sp>
        <p:nvSpPr>
          <p:cNvPr id="19" name="矩形 18"/>
          <p:cNvSpPr/>
          <p:nvPr/>
        </p:nvSpPr>
        <p:spPr>
          <a:xfrm>
            <a:off x="9790190" y="2279365"/>
            <a:ext cx="9380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?=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51408" y="1159886"/>
            <a:ext cx="1007425" cy="31755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430543" y="1159885"/>
            <a:ext cx="690192" cy="31755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2039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52948" y="1420871"/>
            <a:ext cx="84671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lm_result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&lt;- lm(rt_mean ~ condition +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n, data = df.t)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summary(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lm_result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52948" y="2549128"/>
            <a:ext cx="10230928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Residuals: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Min      1Q  Median      3Q     Max 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-571.25  -89.73   -9.61   80.52  630.75 </a:t>
            </a:r>
          </a:p>
          <a:p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Coefficients: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Estimate     Std. Error      t value             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(&gt;|t|)    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(Intercept)                    749.503       8.370          89.552 	  &lt; 0.0000000000000002 ***</a:t>
            </a:r>
          </a:p>
          <a:p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conditionincongruent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100.498       7.286          13.793 	  &lt; 0.0000000000000002 ***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acc1                     	 217.730      50.018          4.353         0.0000142248 ***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                     	  -6.253        1.164           -5.373        0.0000000882 ***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</a:t>
            </a:r>
          </a:p>
          <a:p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Signif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codes:  0 ‘***’ 0.001 ‘**’ 0.01 ‘*’ 0.05 ‘.’ 0.1 ‘ ’ 1</a:t>
            </a:r>
          </a:p>
          <a:p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standard error: 146.2 on 1700 degrees of freedom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R-squared:  0.1601,	Adjusted R-squared:  0.1586 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F-statistic:   108 on 3 and 1700 DF,  p-value: &lt; 0.00000000000000022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D2EE99-ABD5-3F29-07E7-CD429C9A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</a:rPr>
              <a:t>2.5 </a:t>
            </a:r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138781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D2EE99-ABD5-3F29-07E7-CD429C9A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</a:rPr>
              <a:t>2.5 </a:t>
            </a:r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en-CN" dirty="0"/>
          </a:p>
        </p:txBody>
      </p:sp>
      <p:pic>
        <p:nvPicPr>
          <p:cNvPr id="2" name="图片 4">
            <a:extLst>
              <a:ext uri="{FF2B5EF4-FFF2-40B4-BE49-F238E27FC236}">
                <a16:creationId xmlns:a16="http://schemas.microsoft.com/office/drawing/2014/main" id="{B43441CF-375B-1531-0026-5DB5E253D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35831"/>
            <a:ext cx="5410200" cy="5257800"/>
          </a:xfrm>
          <a:prstGeom prst="rect">
            <a:avLst/>
          </a:prstGeom>
        </p:spPr>
      </p:pic>
      <p:sp>
        <p:nvSpPr>
          <p:cNvPr id="6" name="矩形 2">
            <a:extLst>
              <a:ext uri="{FF2B5EF4-FFF2-40B4-BE49-F238E27FC236}">
                <a16:creationId xmlns:a16="http://schemas.microsoft.com/office/drawing/2014/main" id="{8DF22921-176C-980C-807A-05656DB411DD}"/>
              </a:ext>
            </a:extLst>
          </p:cNvPr>
          <p:cNvSpPr/>
          <p:nvPr/>
        </p:nvSpPr>
        <p:spPr>
          <a:xfrm>
            <a:off x="838200" y="2071322"/>
            <a:ext cx="9381506" cy="2022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  <a:p>
            <a:pPr>
              <a:lnSpc>
                <a:spcPct val="130000"/>
              </a:lnSpc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lm_result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&lt;- lm(rt_mean ~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stim_word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n +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stim_word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*n, 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=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df.F.ANOVA.within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summary(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lm_result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2829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D2EE99-ABD5-3F29-07E7-CD429C9A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</a:rPr>
              <a:t>2.5 </a:t>
            </a:r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 Model</a:t>
            </a:r>
            <a:endParaRPr lang="en-CN" dirty="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F47DC4F1-B9DB-DBEF-51FB-4484BC6E512E}"/>
              </a:ext>
            </a:extLst>
          </p:cNvPr>
          <p:cNvSpPr/>
          <p:nvPr/>
        </p:nvSpPr>
        <p:spPr>
          <a:xfrm>
            <a:off x="1017639" y="2006991"/>
            <a:ext cx="751708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CFA_sss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&lt;- ' SSS =~ TAS + ES + D + BS'  %&gt;%  CFA(data=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dat_cfa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,.) 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CFA_iv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&lt;- ' I =~ I1 + I2 + I3 + I4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V =~ V1 + V2 + V3' %&gt;% 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CFA(data=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dat_cfa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,.) 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CFA_iv_sss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&lt;- 'I =~ I1 + I2 + I3 + I4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V =~ V1 + V2 + V3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SSS =~ TAS + ES + D + BS'  %&gt;% 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CFA(data=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dat_cfa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,.) </a:t>
            </a:r>
          </a:p>
        </p:txBody>
      </p:sp>
    </p:spTree>
    <p:extLst>
      <p:ext uri="{BB962C8B-B14F-4D97-AF65-F5344CB8AC3E}">
        <p14:creationId xmlns:p14="http://schemas.microsoft.com/office/powerpoint/2010/main" val="4195407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32" y="1573851"/>
            <a:ext cx="5097053" cy="37546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2F116B9-631B-8D33-4CD3-F8D2FE7B9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3. </a:t>
            </a:r>
            <a:r>
              <a:rPr lang="zh-CN" altLang="en-US" sz="4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课程安排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D5D1E4-24B8-DF8C-6A43-0F09911C0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73667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D588E-B78E-354D-55ED-363351D9C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课程理念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/>
              <a:t>即学即用</a:t>
            </a:r>
            <a:endParaRPr lang="en-US" altLang="zh-CN" b="1" dirty="0"/>
          </a:p>
          <a:p>
            <a:pPr lvl="1"/>
            <a:r>
              <a:rPr lang="zh-CN" altLang="en-US" b="1" dirty="0"/>
              <a:t>做中学</a:t>
            </a:r>
            <a:endParaRPr lang="en-US" altLang="zh-CN" b="1" dirty="0"/>
          </a:p>
          <a:p>
            <a:pPr lvl="1"/>
            <a:r>
              <a:rPr lang="zh-CN" altLang="en-US" b="1" dirty="0"/>
              <a:t>逆向学习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984835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463" y="1040703"/>
            <a:ext cx="3455071" cy="245664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7336778" y="3702260"/>
            <a:ext cx="4200525" cy="2854565"/>
            <a:chOff x="6022975" y="2146936"/>
            <a:chExt cx="4200525" cy="2854565"/>
          </a:xfrm>
        </p:grpSpPr>
        <p:pic>
          <p:nvPicPr>
            <p:cNvPr id="7170" name="Picture 2" descr="三句不离表情包人人都是”斗图怪“！表情包有何魔力？_CNMO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678"/>
            <a:stretch/>
          </p:blipFill>
          <p:spPr bwMode="auto">
            <a:xfrm>
              <a:off x="6022975" y="2146936"/>
              <a:ext cx="4200525" cy="2269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本框 6"/>
            <p:cNvSpPr txBox="1"/>
            <p:nvPr/>
          </p:nvSpPr>
          <p:spPr>
            <a:xfrm>
              <a:off x="6901132" y="4416726"/>
              <a:ext cx="1785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用</a:t>
              </a:r>
              <a:r>
                <a:rPr lang="en-US" altLang="zh-CN" sz="3200" b="1" dirty="0"/>
                <a:t>R</a:t>
              </a:r>
              <a:r>
                <a:rPr lang="zh-CN" altLang="en-US" sz="3200" b="1" dirty="0"/>
                <a:t>！！！</a:t>
              </a:r>
              <a:endParaRPr lang="zh-TW" altLang="en-US" sz="3200" b="1" dirty="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04333" y="5972050"/>
            <a:ext cx="5816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Excel</a:t>
            </a:r>
            <a:r>
              <a:rPr lang="zh-CN" altLang="en-US" sz="3200" b="1" dirty="0"/>
              <a:t>太多太杂，读取数据太慢</a:t>
            </a:r>
            <a:endParaRPr lang="zh-TW" altLang="en-US" sz="32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t="-1" b="18985"/>
          <a:stretch/>
        </p:blipFill>
        <p:spPr>
          <a:xfrm>
            <a:off x="1694504" y="3601519"/>
            <a:ext cx="2951660" cy="22989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C30B7-41AB-AD4F-8DFD-F9EB3340F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918505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3">
            <a:extLst>
              <a:ext uri="{FF2B5EF4-FFF2-40B4-BE49-F238E27FC236}">
                <a16:creationId xmlns:a16="http://schemas.microsoft.com/office/drawing/2014/main" id="{D3CE5EF3-7ED9-6369-1ECC-EEECE4B13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8985"/>
          <a:stretch/>
        </p:blipFill>
        <p:spPr>
          <a:xfrm>
            <a:off x="1597450" y="3478674"/>
            <a:ext cx="2951660" cy="2298940"/>
          </a:xfrm>
          <a:prstGeom prst="rect">
            <a:avLst/>
          </a:prstGeom>
        </p:spPr>
      </p:pic>
      <p:grpSp>
        <p:nvGrpSpPr>
          <p:cNvPr id="3" name="组合 14">
            <a:extLst>
              <a:ext uri="{FF2B5EF4-FFF2-40B4-BE49-F238E27FC236}">
                <a16:creationId xmlns:a16="http://schemas.microsoft.com/office/drawing/2014/main" id="{8BB45373-812E-8B39-AA05-C43BB7A48F9A}"/>
              </a:ext>
            </a:extLst>
          </p:cNvPr>
          <p:cNvGrpSpPr/>
          <p:nvPr/>
        </p:nvGrpSpPr>
        <p:grpSpPr>
          <a:xfrm>
            <a:off x="7526257" y="3458317"/>
            <a:ext cx="4200525" cy="2854565"/>
            <a:chOff x="6022975" y="2146936"/>
            <a:chExt cx="4200525" cy="2854565"/>
          </a:xfrm>
        </p:grpSpPr>
        <p:pic>
          <p:nvPicPr>
            <p:cNvPr id="5" name="Picture 2" descr="三句不离表情包人人都是”斗图怪“！表情包有何魔力？_CNMO">
              <a:extLst>
                <a:ext uri="{FF2B5EF4-FFF2-40B4-BE49-F238E27FC236}">
                  <a16:creationId xmlns:a16="http://schemas.microsoft.com/office/drawing/2014/main" id="{84AB14C4-678A-4AB8-1256-4A02EC520F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678"/>
            <a:stretch/>
          </p:blipFill>
          <p:spPr bwMode="auto">
            <a:xfrm>
              <a:off x="6022975" y="2146936"/>
              <a:ext cx="4200525" cy="2269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本框 16">
              <a:extLst>
                <a:ext uri="{FF2B5EF4-FFF2-40B4-BE49-F238E27FC236}">
                  <a16:creationId xmlns:a16="http://schemas.microsoft.com/office/drawing/2014/main" id="{CFEA9BC9-1142-8E5E-6E65-C48578027D3B}"/>
                </a:ext>
              </a:extLst>
            </p:cNvPr>
            <p:cNvSpPr txBox="1"/>
            <p:nvPr/>
          </p:nvSpPr>
          <p:spPr>
            <a:xfrm>
              <a:off x="6901132" y="4416726"/>
              <a:ext cx="1785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用</a:t>
              </a:r>
              <a:r>
                <a:rPr lang="en-US" altLang="zh-CN" sz="3200" b="1" dirty="0"/>
                <a:t>R</a:t>
              </a:r>
              <a:r>
                <a:rPr lang="zh-CN" altLang="en-US" sz="3200" b="1" dirty="0"/>
                <a:t>！！！</a:t>
              </a:r>
              <a:endParaRPr lang="zh-TW" altLang="en-US" sz="3200" b="1" dirty="0"/>
            </a:p>
          </p:txBody>
        </p:sp>
      </p:grpSp>
      <p:sp>
        <p:nvSpPr>
          <p:cNvPr id="12" name="文本框 17">
            <a:extLst>
              <a:ext uri="{FF2B5EF4-FFF2-40B4-BE49-F238E27FC236}">
                <a16:creationId xmlns:a16="http://schemas.microsoft.com/office/drawing/2014/main" id="{29AFABBE-948E-8A5D-42D4-2EA0F25CF947}"/>
              </a:ext>
            </a:extLst>
          </p:cNvPr>
          <p:cNvSpPr txBox="1"/>
          <p:nvPr/>
        </p:nvSpPr>
        <p:spPr>
          <a:xfrm>
            <a:off x="711092" y="5958882"/>
            <a:ext cx="5816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分析数据要学一万个新软件</a:t>
            </a:r>
            <a:endParaRPr lang="zh-TW" altLang="en-US" sz="3200" b="1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748E04A-46D7-AFDB-D066-AD75C0CA4D64}"/>
              </a:ext>
            </a:extLst>
          </p:cNvPr>
          <p:cNvGrpSpPr/>
          <p:nvPr/>
        </p:nvGrpSpPr>
        <p:grpSpPr>
          <a:xfrm>
            <a:off x="4030019" y="252426"/>
            <a:ext cx="4356552" cy="4235664"/>
            <a:chOff x="4412681" y="1139600"/>
            <a:chExt cx="3390393" cy="3296316"/>
          </a:xfrm>
        </p:grpSpPr>
        <p:pic>
          <p:nvPicPr>
            <p:cNvPr id="14" name="Picture 18" descr="stata-logo - Software Distribution">
              <a:extLst>
                <a:ext uri="{FF2B5EF4-FFF2-40B4-BE49-F238E27FC236}">
                  <a16:creationId xmlns:a16="http://schemas.microsoft.com/office/drawing/2014/main" id="{FAFD9DE9-8065-C553-D061-77EB5A862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7083" y="3136946"/>
              <a:ext cx="883386" cy="748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MATLAB - Wikipedia">
              <a:extLst>
                <a:ext uri="{FF2B5EF4-FFF2-40B4-BE49-F238E27FC236}">
                  <a16:creationId xmlns:a16="http://schemas.microsoft.com/office/drawing/2014/main" id="{1AF78CFD-7FC1-03D9-F353-4B2DF5708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2681" y="1402968"/>
              <a:ext cx="1031772" cy="927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SAS Tutorial for Beginners : r/sas">
              <a:extLst>
                <a:ext uri="{FF2B5EF4-FFF2-40B4-BE49-F238E27FC236}">
                  <a16:creationId xmlns:a16="http://schemas.microsoft.com/office/drawing/2014/main" id="{B6400541-6DF0-85FB-CB6E-71C26C8CE8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0972" y="1139600"/>
              <a:ext cx="608198" cy="608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Mplus - YouTube">
              <a:extLst>
                <a:ext uri="{FF2B5EF4-FFF2-40B4-BE49-F238E27FC236}">
                  <a16:creationId xmlns:a16="http://schemas.microsoft.com/office/drawing/2014/main" id="{3A49C6B9-AD24-62E1-C39B-8ADB593F20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924" y="1463022"/>
              <a:ext cx="1275150" cy="1275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Spss Logo Png, Transparent Png - kindpng">
              <a:extLst>
                <a:ext uri="{FF2B5EF4-FFF2-40B4-BE49-F238E27FC236}">
                  <a16:creationId xmlns:a16="http://schemas.microsoft.com/office/drawing/2014/main" id="{5A3747B4-A13F-EEBE-0614-2ECD44BD8A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5757" y="2047797"/>
              <a:ext cx="1235098" cy="1292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 descr="Amos - Psychology Research Portal">
              <a:extLst>
                <a:ext uri="{FF2B5EF4-FFF2-40B4-BE49-F238E27FC236}">
                  <a16:creationId xmlns:a16="http://schemas.microsoft.com/office/drawing/2014/main" id="{4841574D-913E-A26C-25BA-D64FE6F4AB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73" r="28067"/>
            <a:stretch/>
          </p:blipFill>
          <p:spPr bwMode="auto">
            <a:xfrm>
              <a:off x="4449056" y="2781872"/>
              <a:ext cx="959022" cy="868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6" descr="Download SmartPLS 4 - SmartPLS">
              <a:extLst>
                <a:ext uri="{FF2B5EF4-FFF2-40B4-BE49-F238E27FC236}">
                  <a16:creationId xmlns:a16="http://schemas.microsoft.com/office/drawing/2014/main" id="{4839DB83-93A1-95D6-1AA7-614EDCBE3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3070" y="3571062"/>
              <a:ext cx="864854" cy="864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097CDC89-1AD6-0B59-CB0E-1BF7916C9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503054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04250" y="2708695"/>
            <a:ext cx="1216863" cy="983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952136" y="5052204"/>
            <a:ext cx="1068977" cy="330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580627" y="4826479"/>
            <a:ext cx="440486" cy="330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21869" y="6016045"/>
            <a:ext cx="5816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这些漂亮的图都是怎么画的呀</a:t>
            </a:r>
            <a:endParaRPr lang="zh-TW" altLang="en-US" sz="3200" b="1" dirty="0"/>
          </a:p>
        </p:txBody>
      </p:sp>
      <p:pic>
        <p:nvPicPr>
          <p:cNvPr id="8194" name="Picture 2" descr="stata-logo - Software Distribu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751" y="5321926"/>
            <a:ext cx="84132" cy="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833" y="457223"/>
            <a:ext cx="7075908" cy="344370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t="-1" b="18985"/>
          <a:stretch/>
        </p:blipFill>
        <p:spPr>
          <a:xfrm>
            <a:off x="1623276" y="3512818"/>
            <a:ext cx="2951660" cy="229894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7349563" y="3646099"/>
            <a:ext cx="4200525" cy="2854565"/>
            <a:chOff x="6022975" y="2146936"/>
            <a:chExt cx="4200525" cy="2854565"/>
          </a:xfrm>
        </p:grpSpPr>
        <p:pic>
          <p:nvPicPr>
            <p:cNvPr id="16" name="Picture 2" descr="三句不离表情包人人都是”斗图怪“！表情包有何魔力？_CNMO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678"/>
            <a:stretch/>
          </p:blipFill>
          <p:spPr bwMode="auto">
            <a:xfrm>
              <a:off x="6022975" y="2146936"/>
              <a:ext cx="4200525" cy="2269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本框 16"/>
            <p:cNvSpPr txBox="1"/>
            <p:nvPr/>
          </p:nvSpPr>
          <p:spPr>
            <a:xfrm>
              <a:off x="6901132" y="4416726"/>
              <a:ext cx="1785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用</a:t>
              </a:r>
              <a:r>
                <a:rPr lang="en-US" altLang="zh-CN" sz="3200" b="1" dirty="0"/>
                <a:t>R</a:t>
              </a:r>
              <a:r>
                <a:rPr lang="zh-CN" altLang="en-US" sz="3200" b="1" dirty="0"/>
                <a:t>！！！</a:t>
              </a:r>
              <a:endParaRPr lang="zh-TW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1348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DC654-8091-19B4-6A1A-5846B6011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数字化时代</a:t>
            </a:r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韦伯太空望远镜每天可以收集超过</a:t>
            </a:r>
            <a:r>
              <a:rPr kumimoji="1" lang="en-US" altLang="zh-CN" dirty="0"/>
              <a:t>50GB</a:t>
            </a:r>
            <a:r>
              <a:rPr kumimoji="1" lang="zh-CN" altLang="en-US" dirty="0"/>
              <a:t>的数据</a:t>
            </a:r>
            <a:endParaRPr kumimoji="1" lang="en-US" altLang="zh-CN" dirty="0"/>
          </a:p>
        </p:txBody>
      </p:sp>
      <p:pic>
        <p:nvPicPr>
          <p:cNvPr id="7" name="图片 6" descr="山上有许多星星&#10;&#10;中度可信度描述已自动生成">
            <a:extLst>
              <a:ext uri="{FF2B5EF4-FFF2-40B4-BE49-F238E27FC236}">
                <a16:creationId xmlns:a16="http://schemas.microsoft.com/office/drawing/2014/main" id="{358D8625-CC8C-0C0F-02D4-7373C4422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436" y="3069545"/>
            <a:ext cx="4661127" cy="310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68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04250" y="2708695"/>
            <a:ext cx="1216863" cy="983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952136" y="5052204"/>
            <a:ext cx="1068977" cy="330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580627" y="4826479"/>
            <a:ext cx="440486" cy="330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11092" y="5646130"/>
            <a:ext cx="58168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没学过</a:t>
            </a:r>
            <a:r>
              <a:rPr lang="en-US" altLang="zh-CN" sz="3200" b="1" dirty="0"/>
              <a:t>C, java,… </a:t>
            </a:r>
            <a:r>
              <a:rPr lang="zh-CN" altLang="en-US" sz="3200" b="1" dirty="0"/>
              <a:t>重复性的工作只能手动完成</a:t>
            </a:r>
            <a:r>
              <a:rPr lang="en-US" altLang="zh-CN" sz="3200" b="1" dirty="0"/>
              <a:t>……</a:t>
            </a:r>
            <a:endParaRPr lang="zh-TW" altLang="en-US" sz="3200" b="1" dirty="0"/>
          </a:p>
        </p:txBody>
      </p:sp>
      <p:pic>
        <p:nvPicPr>
          <p:cNvPr id="8194" name="Picture 2" descr="stata-logo - Software Distribu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751" y="5321926"/>
            <a:ext cx="84132" cy="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409" y="-32597"/>
            <a:ext cx="6036240" cy="395578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t="-1" b="18985"/>
          <a:stretch/>
        </p:blipFill>
        <p:spPr>
          <a:xfrm>
            <a:off x="1628967" y="3262693"/>
            <a:ext cx="2951660" cy="229894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7342206" y="3262693"/>
            <a:ext cx="4200525" cy="2854565"/>
            <a:chOff x="6022975" y="2146936"/>
            <a:chExt cx="4200525" cy="2854565"/>
          </a:xfrm>
        </p:grpSpPr>
        <p:pic>
          <p:nvPicPr>
            <p:cNvPr id="16" name="Picture 2" descr="三句不离表情包人人都是”斗图怪“！表情包有何魔力？_CNMO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678"/>
            <a:stretch/>
          </p:blipFill>
          <p:spPr bwMode="auto">
            <a:xfrm>
              <a:off x="6022975" y="2146936"/>
              <a:ext cx="4200525" cy="2269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本框 16"/>
            <p:cNvSpPr txBox="1"/>
            <p:nvPr/>
          </p:nvSpPr>
          <p:spPr>
            <a:xfrm>
              <a:off x="6901132" y="4416726"/>
              <a:ext cx="1785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用</a:t>
              </a:r>
              <a:r>
                <a:rPr lang="en-US" altLang="zh-CN" sz="3200" b="1" dirty="0"/>
                <a:t>R</a:t>
              </a:r>
              <a:r>
                <a:rPr lang="zh-CN" altLang="en-US" sz="3200" b="1" dirty="0"/>
                <a:t>！！！</a:t>
              </a:r>
              <a:endParaRPr lang="zh-TW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758893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7FB6CB-9B11-1A99-22B9-DEFE5B53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课程内容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B7610E-114A-FA87-07CB-F997F7BB7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181" y="1825625"/>
            <a:ext cx="6362700" cy="3987800"/>
          </a:xfrm>
          <a:prstGeom prst="rect">
            <a:avLst/>
          </a:prstGeom>
        </p:spPr>
      </p:pic>
      <p:sp>
        <p:nvSpPr>
          <p:cNvPr id="7" name="矩形 7">
            <a:extLst>
              <a:ext uri="{FF2B5EF4-FFF2-40B4-BE49-F238E27FC236}">
                <a16:creationId xmlns:a16="http://schemas.microsoft.com/office/drawing/2014/main" id="{FFEF11F8-1028-A511-A8CA-E88CF7A84FCE}"/>
              </a:ext>
            </a:extLst>
          </p:cNvPr>
          <p:cNvSpPr/>
          <p:nvPr/>
        </p:nvSpPr>
        <p:spPr>
          <a:xfrm>
            <a:off x="94121" y="6418807"/>
            <a:ext cx="449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 err="1"/>
              <a:t>Munafò</a:t>
            </a:r>
            <a:r>
              <a:rPr kumimoji="1" lang="en-US" altLang="zh-CN" b="1" dirty="0"/>
              <a:t> e</a:t>
            </a:r>
            <a:r>
              <a:rPr kumimoji="1" lang="en-CN" altLang="zh-CN" b="1" dirty="0"/>
              <a:t>t al (2017), </a:t>
            </a:r>
            <a:r>
              <a:rPr kumimoji="1" lang="en-CN" altLang="zh-CN" b="1" i="1" dirty="0"/>
              <a:t>Nature Human Behavior</a:t>
            </a:r>
            <a:endParaRPr lang="zh-TW" altLang="en-US" b="1" i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B5EBA7-47E9-8DC9-142A-4B1267548F1F}"/>
              </a:ext>
            </a:extLst>
          </p:cNvPr>
          <p:cNvSpPr/>
          <p:nvPr/>
        </p:nvSpPr>
        <p:spPr>
          <a:xfrm>
            <a:off x="2905432" y="4454013"/>
            <a:ext cx="2492478" cy="15338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468600-DB22-E96C-0D87-8EA987024252}"/>
              </a:ext>
            </a:extLst>
          </p:cNvPr>
          <p:cNvSpPr/>
          <p:nvPr/>
        </p:nvSpPr>
        <p:spPr>
          <a:xfrm>
            <a:off x="6794090" y="3052609"/>
            <a:ext cx="2492478" cy="15338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916239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E1D9E-3892-7F87-17A5-60A3F1BE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BA816-9568-7CBC-207C-3F1493D4D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60B6077-38D4-12A1-1B87-1FFEA285B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825625"/>
            <a:ext cx="9956800" cy="42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2797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19C0B-E7F6-DE08-0031-AD7FE7448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出勤</a:t>
            </a:r>
            <a:r>
              <a:rPr lang="en-US" altLang="zh-CN" sz="2800" dirty="0"/>
              <a:t>10%</a:t>
            </a:r>
          </a:p>
          <a:p>
            <a:r>
              <a:rPr lang="zh-CN" altLang="en-US" sz="2800" dirty="0"/>
              <a:t>三次小作业（单人任务 </a:t>
            </a:r>
            <a:r>
              <a:rPr lang="en-US" altLang="zh-CN" sz="2800" dirty="0"/>
              <a:t>15%*3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r>
              <a:rPr lang="zh-CN" altLang="en-US" sz="2800" dirty="0"/>
              <a:t>一次大作业（分组完成 </a:t>
            </a:r>
            <a:r>
              <a:rPr lang="en-US" altLang="zh-CN" sz="2800" dirty="0"/>
              <a:t>45%</a:t>
            </a:r>
            <a:r>
              <a:rPr lang="zh-CN" altLang="en-US" sz="2800" dirty="0"/>
              <a:t>）</a:t>
            </a:r>
            <a:endParaRPr lang="zh-TW" altLang="en-US" sz="2800" dirty="0"/>
          </a:p>
          <a:p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6F0FE2-5381-1F3A-FDBE-2E262C266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作业和成绩</a:t>
            </a:r>
            <a:endParaRPr lang="en-CN" dirty="0"/>
          </a:p>
        </p:txBody>
      </p:sp>
      <p:sp>
        <p:nvSpPr>
          <p:cNvPr id="7" name="文本框 6"/>
          <p:cNvSpPr txBox="1"/>
          <p:nvPr/>
        </p:nvSpPr>
        <p:spPr>
          <a:xfrm>
            <a:off x="1456329" y="5719301"/>
            <a:ext cx="3474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记得上课带插线板！！！</a:t>
            </a:r>
            <a:endParaRPr lang="zh-TW" altLang="en-US" sz="2400" b="1" dirty="0"/>
          </a:p>
        </p:txBody>
      </p:sp>
      <p:pic>
        <p:nvPicPr>
          <p:cNvPr id="6150" name="Picture 6" descr="Cartoon Vector Illustration of Laptop Computer With Dead Battery 2383103  Vector Art at Vecteez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68" y="4601312"/>
            <a:ext cx="2932430" cy="223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31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05650" y="1657721"/>
            <a:ext cx="5221858" cy="3746664"/>
            <a:chOff x="595656" y="2464357"/>
            <a:chExt cx="5221858" cy="374666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/>
            <a:srcRect l="19954"/>
            <a:stretch/>
          </p:blipFill>
          <p:spPr>
            <a:xfrm>
              <a:off x="595656" y="2464357"/>
              <a:ext cx="5221858" cy="3746664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616" y="3302490"/>
              <a:ext cx="1288752" cy="1284928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1561851" y="5776076"/>
            <a:ext cx="2909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76AADA"/>
                </a:solidFill>
              </a:rPr>
              <a:t>你以为的</a:t>
            </a:r>
            <a:r>
              <a:rPr lang="en-US" altLang="zh-CN" sz="2400" b="1" dirty="0">
                <a:solidFill>
                  <a:srgbClr val="76AADA"/>
                </a:solidFill>
              </a:rPr>
              <a:t>R</a:t>
            </a:r>
            <a:r>
              <a:rPr lang="zh-CN" altLang="en-US" sz="2400" b="1" dirty="0">
                <a:solidFill>
                  <a:srgbClr val="76AADA"/>
                </a:solidFill>
              </a:rPr>
              <a:t>语言难度</a:t>
            </a:r>
            <a:endParaRPr lang="zh-TW" altLang="en-US" sz="2400" b="1" dirty="0">
              <a:solidFill>
                <a:srgbClr val="76AADA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70666" y="5776075"/>
            <a:ext cx="2909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76AADA"/>
                </a:solidFill>
              </a:rPr>
              <a:t>实际上</a:t>
            </a:r>
            <a:r>
              <a:rPr lang="en-US" altLang="zh-CN" sz="2400" b="1" dirty="0">
                <a:solidFill>
                  <a:srgbClr val="76AADA"/>
                </a:solidFill>
              </a:rPr>
              <a:t>R</a:t>
            </a:r>
            <a:r>
              <a:rPr lang="zh-CN" altLang="en-US" sz="2400" b="1" dirty="0">
                <a:solidFill>
                  <a:srgbClr val="76AADA"/>
                </a:solidFill>
              </a:rPr>
              <a:t>语言难度</a:t>
            </a:r>
            <a:endParaRPr lang="zh-TW" altLang="en-US" sz="2400" b="1" dirty="0">
              <a:solidFill>
                <a:srgbClr val="76AADA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155954" y="1916991"/>
            <a:ext cx="5652238" cy="3228124"/>
            <a:chOff x="6155954" y="1916991"/>
            <a:chExt cx="5652238" cy="322812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5954" y="1916991"/>
              <a:ext cx="5652238" cy="322812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6446" y="2450467"/>
              <a:ext cx="1379796" cy="1375702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C46FE59-BA0E-08E8-D19E-9A54C673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如何学好这门课</a:t>
            </a:r>
            <a:endParaRPr lang="en-C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0040D-2560-54AE-E3FE-88BD427B6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68293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096323-A5E0-B376-EB9A-AADEB1F98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4.1 </a:t>
            </a:r>
            <a:r>
              <a:rPr lang="zh-TW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必要的统计知识</a:t>
            </a:r>
            <a:endParaRPr lang="en-US" altLang="zh-TW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TW" sz="2800" dirty="0"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语言的代码并不难，但是得到运行那段代码所需要的数据框（指的是格式满足函数的要求），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以及解释代码运算出来的结果，需要一些统计知识</a:t>
            </a:r>
            <a:endParaRPr lang="zh-TW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853763-73F6-E883-922B-460C7CE91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如何学好这门课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27434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999014" y="2256312"/>
            <a:ext cx="7976923" cy="2898718"/>
            <a:chOff x="1999014" y="2256312"/>
            <a:chExt cx="7976923" cy="289871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9014" y="2256312"/>
              <a:ext cx="7976923" cy="2898718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2375066" y="2588821"/>
              <a:ext cx="546265" cy="581891"/>
            </a:xfrm>
            <a:prstGeom prst="rect">
              <a:avLst/>
            </a:prstGeom>
            <a:solidFill>
              <a:srgbClr val="D35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/>
                <a:t>你</a:t>
              </a:r>
              <a:endParaRPr lang="zh-TW" altLang="en-US" b="1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517747-8668-A255-BF91-EA9C4B842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如何学好这门课</a:t>
            </a:r>
            <a:br>
              <a:rPr lang="zh-TW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en-C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220D5-D1B5-35EB-CE1E-A4ADC00E0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敢于尝试</a:t>
            </a:r>
          </a:p>
        </p:txBody>
      </p:sp>
    </p:spTree>
    <p:extLst>
      <p:ext uri="{BB962C8B-B14F-4D97-AF65-F5344CB8AC3E}">
        <p14:creationId xmlns:p14="http://schemas.microsoft.com/office/powerpoint/2010/main" val="2353961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769FB7-69F6-D589-065E-D0845074B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多犯错才能多学习</a:t>
            </a:r>
            <a:endParaRPr lang="en-US" altLang="zh-TW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TW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以计算机的思维思考问题</a:t>
            </a:r>
            <a:endParaRPr lang="en-US" altLang="zh-TW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TW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互帮互助</a:t>
            </a:r>
            <a:endParaRPr lang="en-US" altLang="zh-TW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223" y="1825625"/>
            <a:ext cx="4354286" cy="4354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38FAC1-FECB-DE9F-99EC-E86200C4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如何学好这门课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632266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DA04C-033B-874F-AFB5-BE63E3F1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EBECB-343D-EEB2-4508-94ECF1D06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DEE8BC-CF8D-8882-AFF3-0769F96DD57C}"/>
              </a:ext>
            </a:extLst>
          </p:cNvPr>
          <p:cNvSpPr/>
          <p:nvPr/>
        </p:nvSpPr>
        <p:spPr>
          <a:xfrm>
            <a:off x="4272425" y="2967335"/>
            <a:ext cx="364715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_GB2312" panose="02010609030101010101" pitchFamily="49" charset="-122"/>
                <a:ea typeface="KaiTi_GB2312" panose="02010609030101010101" pitchFamily="49" charset="-122"/>
              </a:rPr>
              <a:t>谢谢大家</a:t>
            </a:r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_GB2312" panose="02010609030101010101" pitchFamily="49" charset="-122"/>
                <a:ea typeface="KaiTi_GB2312" panose="02010609030101010101" pitchFamily="49" charset="-122"/>
              </a:rPr>
              <a:t>！</a:t>
            </a:r>
            <a:endParaRPr lang="en-US" altLang="zh-CN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 algn="ctr"/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_GB2312" panose="02010609030101010101" pitchFamily="49" charset="-122"/>
                <a:ea typeface="KaiTi_GB2312" panose="02010609030101010101" pitchFamily="49" charset="-122"/>
              </a:rPr>
              <a:t>欢迎提问！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6218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2925" y="588404"/>
            <a:ext cx="108461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4.5 </a:t>
            </a:r>
            <a:r>
              <a:rPr lang="zh-TW" altLang="en-US" sz="2000" b="1" strike="sngStrike" dirty="0">
                <a:latin typeface="宋体" panose="02010600030101010101" pitchFamily="2" charset="-122"/>
                <a:ea typeface="宋体" panose="02010600030101010101" pitchFamily="2" charset="-122"/>
              </a:rPr>
              <a:t>求助于chatGPT</a:t>
            </a:r>
            <a:r>
              <a:rPr lang="zh-TW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善用搜索引擎</a:t>
            </a:r>
            <a:endParaRPr lang="en-US" altLang="zh-TW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TW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可以用搜索引擎</a:t>
            </a:r>
            <a:r>
              <a:rPr lang="en-US" altLang="zh-CN" sz="1600" b="1" strike="sngStrike" dirty="0">
                <a:latin typeface="宋体" panose="02010600030101010101" pitchFamily="2" charset="-122"/>
                <a:ea typeface="宋体" panose="02010600030101010101" pitchFamily="2" charset="-122"/>
              </a:rPr>
              <a:t>chatGPT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来解决代码里遇到的错误</a:t>
            </a:r>
            <a:endParaRPr lang="zh-TW" altLang="en-US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946" y="1472320"/>
            <a:ext cx="6892016" cy="47170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-1" y="0"/>
            <a:ext cx="2725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4. </a:t>
            </a:r>
            <a:r>
              <a:rPr lang="zh-CN" altLang="en-US" sz="2400" b="1" dirty="0"/>
              <a:t>如何学好这门课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7659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1A10-3152-1A3B-DA94-D119E1414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数字化时代</a:t>
            </a:r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截至 </a:t>
            </a:r>
            <a:r>
              <a:rPr kumimoji="1" lang="en-US" altLang="zh-CN" dirty="0"/>
              <a:t>2022 </a:t>
            </a:r>
            <a:r>
              <a:rPr kumimoji="1" lang="zh-CN" altLang="en-US" dirty="0"/>
              <a:t>年 </a:t>
            </a:r>
            <a:r>
              <a:rPr kumimoji="1" lang="en-US" altLang="zh-CN" dirty="0"/>
              <a:t>6 </a:t>
            </a:r>
            <a:r>
              <a:rPr kumimoji="1" lang="zh-CN" altLang="en-US" dirty="0"/>
              <a:t>月，我国网民规模为 </a:t>
            </a:r>
            <a:r>
              <a:rPr kumimoji="1" lang="en-US" altLang="zh-CN" dirty="0"/>
              <a:t>10.51 </a:t>
            </a:r>
            <a:r>
              <a:rPr kumimoji="1" lang="zh-CN" altLang="en-US" dirty="0"/>
              <a:t>亿。</a:t>
            </a:r>
          </a:p>
        </p:txBody>
      </p:sp>
      <p:pic>
        <p:nvPicPr>
          <p:cNvPr id="9" name="图片 8" descr="图表, 条形图&#10;&#10;描述已自动生成">
            <a:extLst>
              <a:ext uri="{FF2B5EF4-FFF2-40B4-BE49-F238E27FC236}">
                <a16:creationId xmlns:a16="http://schemas.microsoft.com/office/drawing/2014/main" id="{915D54F8-4DE7-99C8-86C9-C59F26DE1D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982" y="2862286"/>
            <a:ext cx="6142036" cy="373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14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FFB44-BD0A-E84B-1DFD-D56B10D3F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数字化时代</a:t>
            </a:r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3200" dirty="0"/>
              <a:t>数字化对心理学研究的影响</a:t>
            </a:r>
            <a:endParaRPr kumimoji="1" lang="en-US" altLang="zh-CN" sz="3200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(sample size)</a:t>
            </a:r>
          </a:p>
          <a:p>
            <a:pPr marL="457200" lvl="1" indent="0">
              <a:lnSpc>
                <a:spcPct val="130000"/>
              </a:lnSpc>
              <a:buNone/>
            </a:pPr>
            <a:r>
              <a:rPr kumimoji="1" lang="zh-CN" altLang="en-US" dirty="0"/>
              <a:t>数字平台收集的数据数以万计，有时甚至是数以百万计</a:t>
            </a:r>
            <a:endParaRPr kumimoji="1" lang="en-US" altLang="zh-CN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(variables)</a:t>
            </a:r>
          </a:p>
          <a:p>
            <a:pPr marL="457200" lvl="1" indent="0">
              <a:lnSpc>
                <a:spcPct val="130000"/>
              </a:lnSpc>
              <a:buNone/>
            </a:pPr>
            <a:r>
              <a:rPr kumimoji="1" lang="zh-CN" altLang="en-US" dirty="0"/>
              <a:t>数字平台产生了大量可用于研究的变量</a:t>
            </a:r>
            <a:endParaRPr kumimoji="1" lang="en-US" altLang="zh-CN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(time)</a:t>
            </a:r>
          </a:p>
          <a:p>
            <a:pPr marL="457200" lvl="1" indent="0">
              <a:lnSpc>
                <a:spcPct val="130000"/>
              </a:lnSpc>
              <a:buNone/>
            </a:pPr>
            <a:r>
              <a:rPr kumimoji="1" lang="zh-CN" altLang="en-US" dirty="0"/>
              <a:t>数字平台可在很长一段时间内记录个人的诸多数据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7065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FC5C-F380-3EAC-518C-2A2C9116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例如，手机数据预测人格</a:t>
            </a:r>
            <a:endParaRPr kumimoji="1" lang="en-US" altLang="zh-CN" sz="2400" dirty="0"/>
          </a:p>
        </p:txBody>
      </p:sp>
      <p:pic>
        <p:nvPicPr>
          <p:cNvPr id="5" name="图片 4" descr="表格, Excel&#10;&#10;描述已自动生成">
            <a:extLst>
              <a:ext uri="{FF2B5EF4-FFF2-40B4-BE49-F238E27FC236}">
                <a16:creationId xmlns:a16="http://schemas.microsoft.com/office/drawing/2014/main" id="{E510E863-F1C4-5361-FB0E-655240F1B9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33" y="855113"/>
            <a:ext cx="7472534" cy="483186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4121" y="6418807"/>
            <a:ext cx="5550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Stachl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(2020) PNAS, </a:t>
            </a:r>
            <a:r>
              <a:rPr kumimoji="1" lang="en-US" altLang="zh-CN" b="1" dirty="0" err="1"/>
              <a:t>doi</a:t>
            </a:r>
            <a:r>
              <a:rPr kumimoji="1" lang="en-US" altLang="zh-CN" b="1" dirty="0"/>
              <a:t>: 10.1073/pnas.1920484117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837552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FC5C-F380-3EAC-518C-2A2C9116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例如，手机数据预测人格</a:t>
            </a:r>
            <a:endParaRPr kumimoji="1" lang="en-US" altLang="zh-CN" sz="2400" dirty="0"/>
          </a:p>
        </p:txBody>
      </p:sp>
      <p:pic>
        <p:nvPicPr>
          <p:cNvPr id="5" name="图片 4" descr="表格, Excel&#10;&#10;描述已自动生成">
            <a:extLst>
              <a:ext uri="{FF2B5EF4-FFF2-40B4-BE49-F238E27FC236}">
                <a16:creationId xmlns:a16="http://schemas.microsoft.com/office/drawing/2014/main" id="{E510E863-F1C4-5361-FB0E-655240F1B9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" r="3852" b="47108"/>
          <a:stretch/>
        </p:blipFill>
        <p:spPr>
          <a:xfrm>
            <a:off x="94121" y="1395696"/>
            <a:ext cx="11964228" cy="45406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4121" y="6418807"/>
            <a:ext cx="5550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Stachl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(2020) PNAS, </a:t>
            </a:r>
            <a:r>
              <a:rPr kumimoji="1" lang="en-US" altLang="zh-CN" b="1" dirty="0" err="1"/>
              <a:t>doi</a:t>
            </a:r>
            <a:r>
              <a:rPr kumimoji="1" lang="en-US" altLang="zh-CN" b="1" dirty="0"/>
              <a:t>: 10.1073/pnas.1920484117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041582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3391</TotalTime>
  <Words>2237</Words>
  <Application>Microsoft Macintosh PowerPoint</Application>
  <PresentationFormat>Widescreen</PresentationFormat>
  <Paragraphs>314</Paragraphs>
  <Slides>59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KaiTi_GB2312</vt:lpstr>
      <vt:lpstr>宋体</vt:lpstr>
      <vt:lpstr>Arial</vt:lpstr>
      <vt:lpstr>Calibri</vt:lpstr>
      <vt:lpstr>Calibri Light</vt:lpstr>
      <vt:lpstr>Times New Roman</vt:lpstr>
      <vt:lpstr>Wingdings</vt:lpstr>
      <vt:lpstr>Office 主题</vt:lpstr>
      <vt:lpstr>R for Psychological Research: From Data Analysis to Publishing</vt:lpstr>
      <vt:lpstr>1. 数据科学</vt:lpstr>
      <vt:lpstr>1. 数据科学</vt:lpstr>
      <vt:lpstr>1.1 数字化时代</vt:lpstr>
      <vt:lpstr>1.1 数字化时代</vt:lpstr>
      <vt:lpstr>1.1 数字化时代</vt:lpstr>
      <vt:lpstr>1.1 数字化时代</vt:lpstr>
      <vt:lpstr>PowerPoint Presentation</vt:lpstr>
      <vt:lpstr>PowerPoint Presentation</vt:lpstr>
      <vt:lpstr>PowerPoint Presentation</vt:lpstr>
      <vt:lpstr>PowerPoint Presentation</vt:lpstr>
      <vt:lpstr>1.2 为什么要学习R语言？</vt:lpstr>
      <vt:lpstr>1.2 为什么要学习R语言？</vt:lpstr>
      <vt:lpstr>科学性：增强计算的可重复性</vt:lpstr>
      <vt:lpstr>科学性：增强计算的可重复性</vt:lpstr>
      <vt:lpstr>科学性：增强计算的可重复性</vt:lpstr>
      <vt:lpstr>科学性：增强计算的可重复性</vt:lpstr>
      <vt:lpstr>科学性：更合适的新方法</vt:lpstr>
      <vt:lpstr>科学性：更合适的新方法</vt:lpstr>
      <vt:lpstr>科学性：更合适的新方法</vt:lpstr>
      <vt:lpstr>美观性：更合适可视化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实用性：适用于数据分析的各个阶段</vt:lpstr>
      <vt:lpstr>实用性：适用于数据分析的各个阶段</vt:lpstr>
      <vt:lpstr>实用性：适应数字化时代的需求</vt:lpstr>
      <vt:lpstr>实用性：适应数字化时代的需求</vt:lpstr>
      <vt:lpstr>实用性：适应数字化时代的需求</vt:lpstr>
      <vt:lpstr>实用性：适应数字化时代的需求</vt:lpstr>
      <vt:lpstr>2. R语言使用的示例展示</vt:lpstr>
      <vt:lpstr>2.1 数据清洗</vt:lpstr>
      <vt:lpstr>2.2 ggplot2画图</vt:lpstr>
      <vt:lpstr>2.3 &amp; 2.4 心理学数据分析与结果汇报： bruceR</vt:lpstr>
      <vt:lpstr>PowerPoint Presentation</vt:lpstr>
      <vt:lpstr>PowerPoint Presentation</vt:lpstr>
      <vt:lpstr>PowerPoint Presentation</vt:lpstr>
      <vt:lpstr>PowerPoint Presentation</vt:lpstr>
      <vt:lpstr>2.5 Regression</vt:lpstr>
      <vt:lpstr>2.5 Regression</vt:lpstr>
      <vt:lpstr>2.5 Structural Equation Model</vt:lpstr>
      <vt:lpstr>3. 课程安排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3.2 课程内容</vt:lpstr>
      <vt:lpstr>PowerPoint Presentation</vt:lpstr>
      <vt:lpstr>3.3 作业和成绩</vt:lpstr>
      <vt:lpstr>4. 如何学好这门课</vt:lpstr>
      <vt:lpstr>4. 如何学好这门课</vt:lpstr>
      <vt:lpstr>4. 如何学好这门课 </vt:lpstr>
      <vt:lpstr>4. 如何学好这门课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Chuan-Peng Hu</cp:lastModifiedBy>
  <cp:revision>83</cp:revision>
  <dcterms:created xsi:type="dcterms:W3CDTF">2023-02-06T06:59:01Z</dcterms:created>
  <dcterms:modified xsi:type="dcterms:W3CDTF">2023-02-20T10:35:21Z</dcterms:modified>
</cp:coreProperties>
</file>